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85" r:id="rId7"/>
    <p:sldId id="260" r:id="rId8"/>
    <p:sldId id="261" r:id="rId9"/>
    <p:sldId id="262" r:id="rId10"/>
    <p:sldId id="286" r:id="rId11"/>
    <p:sldId id="263" r:id="rId12"/>
    <p:sldId id="288" r:id="rId13"/>
    <p:sldId id="264" r:id="rId14"/>
    <p:sldId id="265" r:id="rId15"/>
    <p:sldId id="289" r:id="rId16"/>
    <p:sldId id="266" r:id="rId17"/>
    <p:sldId id="267" r:id="rId18"/>
    <p:sldId id="268" r:id="rId19"/>
    <p:sldId id="334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335" r:id="rId31"/>
    <p:sldId id="279" r:id="rId32"/>
    <p:sldId id="280" r:id="rId33"/>
    <p:sldId id="281" r:id="rId34"/>
    <p:sldId id="336" r:id="rId35"/>
    <p:sldId id="337" r:id="rId36"/>
    <p:sldId id="282" r:id="rId37"/>
    <p:sldId id="283" r:id="rId38"/>
    <p:sldId id="284" r:id="rId39"/>
  </p:sldIdLst>
  <p:sldSz cx="12192000" cy="6858000"/>
  <p:notesSz cx="6858000" cy="9144000"/>
  <p:embeddedFontLst>
    <p:embeddedFont>
      <p:font typeface="Archivo Black" panose="020B0A03020202020B04" pitchFamily="34" charset="77"/>
      <p:regular r:id="rId41"/>
    </p:embeddedFont>
    <p:embeddedFont>
      <p:font typeface="Avenir" panose="02000503020000020003" pitchFamily="2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+SdjazkGq0nbydCjw/qgEZyPS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78"/>
  </p:normalViewPr>
  <p:slideViewPr>
    <p:cSldViewPr snapToGrid="0">
      <p:cViewPr varScale="1">
        <p:scale>
          <a:sx n="93" d="100"/>
          <a:sy n="93" d="100"/>
        </p:scale>
        <p:origin x="216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46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1" name="Google Shape;2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Breakout Rooms</a:t>
            </a:r>
            <a:endParaRPr/>
          </a:p>
        </p:txBody>
      </p:sp>
      <p:sp>
        <p:nvSpPr>
          <p:cNvPr id="272" name="Google Shape;27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e99efb105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1e99efb105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3" name="Google Shape;28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2" name="Google Shape;31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Breakout Rooms</a:t>
            </a:r>
            <a:endParaRPr/>
          </a:p>
        </p:txBody>
      </p:sp>
      <p:sp>
        <p:nvSpPr>
          <p:cNvPr id="313" name="Google Shape;31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2" name="Google Shape;3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2" name="Google Shape;3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263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9284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5d54dad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05d54dad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27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7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99efb1059_0_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e99efb1059_0_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1e99efb1059_0_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99efb1059_0_9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e99efb1059_0_9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g1e99efb1059_0_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e99efb1059_0_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e99efb1059_0_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99efb1059_0_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e99efb1059_0_10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e99efb1059_0_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e99efb1059_0_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e99efb1059_0_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e99efb1059_0_1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e99efb1059_0_1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e99efb1059_0_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e99efb1059_0_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e99efb1059_0_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e99efb1059_0_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e99efb1059_0_1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e99efb1059_0_1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e99efb1059_0_1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e99efb1059_0_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e99efb1059_0_1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99efb1059_0_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e99efb1059_0_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e99efb1059_0_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e99efb1059_0_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e99efb1059_0_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e99efb1059_0_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e99efb1059_0_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e99efb1059_0_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e99efb1059_0_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e99efb1059_0_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e99efb1059_0_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e99efb1059_0_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e99efb1059_0_1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e99efb1059_0_1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e99efb1059_0_1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e99efb1059_0_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e99efb1059_0_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e99efb1059_0_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e99efb1059_0_1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e99efb1059_0_1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e99efb1059_0_1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e99efb1059_0_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e99efb1059_0_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e99efb1059_0_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99efb1059_0_1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e99efb1059_0_15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e99efb1059_0_1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e99efb1059_0_1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e99efb1059_0_1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99efb1059_0_158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e99efb1059_0_15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e99efb1059_0_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e99efb1059_0_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e99efb1059_0_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e99efb1059_0_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e99efb1059_0_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e99efb1059_0_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g1e99efb1059_0_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g1e99efb1059_0_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/>
          <p:nvPr/>
        </p:nvSpPr>
        <p:spPr>
          <a:xfrm>
            <a:off x="1223760" y="4376503"/>
            <a:ext cx="506855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ahoma"/>
              <a:buNone/>
            </a:pPr>
            <a:r>
              <a:rPr lang="en-US" sz="4000" b="1" i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Úsalo</a:t>
            </a:r>
            <a:r>
              <a:rPr lang="en-US" sz="4000" b="1" i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o </a:t>
            </a:r>
            <a:r>
              <a:rPr lang="en-US" sz="4000" b="1" i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pierde</a:t>
            </a:r>
            <a:r>
              <a:rPr lang="en-US" sz="4000" b="1" i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lo</a:t>
            </a:r>
            <a:r>
              <a:rPr lang="en-US" sz="4000" b="1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!</a:t>
            </a:r>
            <a:br>
              <a:rPr lang="en-US" sz="4000" b="1" i="1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1200" b="1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1" descr="A picture containing accessory, cas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5763" y="3523775"/>
            <a:ext cx="4086225" cy="3238500"/>
          </a:xfrm>
          <a:prstGeom prst="rect">
            <a:avLst/>
          </a:prstGeom>
          <a:noFill/>
          <a:ln>
            <a:noFill/>
          </a:ln>
          <a:effectLst>
            <a:outerShdw blurRad="57150" dist="2095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5" name="Google Shape;165;p1"/>
          <p:cNvSpPr txBox="1"/>
          <p:nvPr/>
        </p:nvSpPr>
        <p:spPr>
          <a:xfrm>
            <a:off x="6958820" y="468868"/>
            <a:ext cx="5233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E7E6E6"/>
                </a:solidFill>
              </a:rPr>
              <a:t>Karla Quies</a:t>
            </a:r>
            <a:endParaRPr sz="2400">
              <a:solidFill>
                <a:srgbClr val="E7E6E6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E7E6E6"/>
                </a:solidFill>
              </a:rPr>
              <a:t>Iglesia de Guttenberg</a:t>
            </a:r>
            <a:endParaRPr sz="2400">
              <a:solidFill>
                <a:srgbClr val="E7E6E6"/>
              </a:solidFill>
            </a:endParaRPr>
          </a:p>
        </p:txBody>
      </p:sp>
      <p:pic>
        <p:nvPicPr>
          <p:cNvPr id="166" name="Google Shape;1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1" y="0"/>
            <a:ext cx="6096000" cy="3714750"/>
          </a:xfrm>
          <a:prstGeom prst="rect">
            <a:avLst/>
          </a:prstGeom>
          <a:noFill/>
          <a:ln>
            <a:noFill/>
          </a:ln>
          <a:effectLst>
            <a:outerShdw blurRad="100013" dist="14287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7" name="Google Shape;167;p1"/>
          <p:cNvSpPr txBox="1"/>
          <p:nvPr/>
        </p:nvSpPr>
        <p:spPr>
          <a:xfrm>
            <a:off x="7260350" y="1301019"/>
            <a:ext cx="4358182" cy="140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ahoma"/>
              <a:buNone/>
            </a:pPr>
            <a:br>
              <a:rPr lang="en-US" sz="5400" b="1" i="1" u="none" strike="noStrike" cap="none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</a:br>
            <a:r>
              <a:rPr lang="en-US" sz="3000" b="1" i="1" dirty="0" err="1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Entendiendo</a:t>
            </a:r>
            <a:r>
              <a:rPr lang="en-US" sz="3000" b="1" i="1" dirty="0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3000" b="1" i="1" dirty="0" err="1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tus</a:t>
            </a:r>
            <a:r>
              <a:rPr lang="en-US" sz="3000" b="1" i="1" dirty="0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3000" b="1" i="1" dirty="0" err="1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Dones</a:t>
            </a:r>
            <a:r>
              <a:rPr lang="en-US" sz="3000" b="1" i="1" dirty="0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endParaRPr sz="3000" b="1" i="1" dirty="0">
              <a:solidFill>
                <a:schemeClr val="bg1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ahoma"/>
              <a:buNone/>
            </a:pPr>
            <a:endParaRPr sz="3000" b="1" i="1" dirty="0">
              <a:solidFill>
                <a:schemeClr val="bg1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ahoma"/>
              <a:buNone/>
            </a:pPr>
            <a:r>
              <a:rPr lang="en-US" sz="3000" b="1" i="1" dirty="0" err="1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Espirituales</a:t>
            </a:r>
            <a:r>
              <a:rPr lang="en-US" sz="3000" b="1" i="1" u="none" strike="noStrike" cap="none" dirty="0">
                <a:solidFill>
                  <a:schemeClr val="bg1"/>
                </a:solidFill>
                <a:latin typeface="Archivo Black"/>
                <a:ea typeface="Archivo Black"/>
                <a:cs typeface="Archivo Black"/>
                <a:sym typeface="Archivo Black"/>
              </a:rPr>
              <a:t>!</a:t>
            </a:r>
            <a:endParaRPr sz="1900" b="1" i="1" u="none" strike="noStrike" cap="none" dirty="0">
              <a:solidFill>
                <a:schemeClr val="bg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6EC205-AB9E-1F96-0C2F-8D00D2F06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98" y="5397103"/>
            <a:ext cx="4537241" cy="112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"/>
          <p:cNvSpPr txBox="1"/>
          <p:nvPr/>
        </p:nvSpPr>
        <p:spPr>
          <a:xfrm>
            <a:off x="2705985" y="754559"/>
            <a:ext cx="60983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Propósito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"/>
          <p:cNvSpPr txBox="1"/>
          <p:nvPr/>
        </p:nvSpPr>
        <p:spPr>
          <a:xfrm>
            <a:off x="1968285" y="1752600"/>
            <a:ext cx="8679051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Para </a:t>
            </a:r>
            <a:r>
              <a:rPr lang="en-US" sz="3200" dirty="0" err="1">
                <a:solidFill>
                  <a:srgbClr val="FFFFFF"/>
                </a:solidFill>
              </a:rPr>
              <a:t>edificar</a:t>
            </a:r>
            <a:r>
              <a:rPr lang="en-US" sz="3200" dirty="0">
                <a:solidFill>
                  <a:srgbClr val="FFFFFF"/>
                </a:solidFill>
              </a:rPr>
              <a:t> la </a:t>
            </a:r>
            <a:r>
              <a:rPr lang="en-US" sz="3200" dirty="0" err="1">
                <a:solidFill>
                  <a:srgbClr val="FFFFFF"/>
                </a:solidFill>
              </a:rPr>
              <a:t>iglesia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2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Para </a:t>
            </a:r>
            <a:r>
              <a:rPr lang="en-US" sz="3200" dirty="0" err="1">
                <a:solidFill>
                  <a:srgbClr val="FFFFFF"/>
                </a:solidFill>
              </a:rPr>
              <a:t>edificarnos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unos</a:t>
            </a:r>
            <a:r>
              <a:rPr lang="en-US" sz="3200" dirty="0">
                <a:solidFill>
                  <a:srgbClr val="FFFFFF"/>
                </a:solidFill>
              </a:rPr>
              <a:t> a </a:t>
            </a:r>
            <a:r>
              <a:rPr lang="en-US" sz="3200" dirty="0" err="1">
                <a:solidFill>
                  <a:srgbClr val="FFFFFF"/>
                </a:solidFill>
              </a:rPr>
              <a:t>otros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2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Para </a:t>
            </a:r>
            <a:r>
              <a:rPr lang="en-US" sz="3200" dirty="0" err="1">
                <a:solidFill>
                  <a:srgbClr val="FFFFFF"/>
                </a:solidFill>
              </a:rPr>
              <a:t>llevar</a:t>
            </a:r>
            <a:r>
              <a:rPr lang="en-US" sz="3200" dirty="0">
                <a:solidFill>
                  <a:srgbClr val="FFFFFF"/>
                </a:solidFill>
              </a:rPr>
              <a:t> almas a Jesús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2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Para </a:t>
            </a:r>
            <a:r>
              <a:rPr lang="en-US" sz="3200" dirty="0" err="1">
                <a:solidFill>
                  <a:srgbClr val="FFFFFF"/>
                </a:solidFill>
              </a:rPr>
              <a:t>ayudarle</a:t>
            </a:r>
            <a:r>
              <a:rPr lang="en-US" sz="3200" dirty="0">
                <a:solidFill>
                  <a:srgbClr val="FFFFFF"/>
                </a:solidFill>
              </a:rPr>
              <a:t> a </a:t>
            </a:r>
            <a:r>
              <a:rPr lang="en-US" sz="3200" dirty="0" err="1">
                <a:solidFill>
                  <a:srgbClr val="FFFFFF"/>
                </a:solidFill>
              </a:rPr>
              <a:t>emocionarse</a:t>
            </a:r>
            <a:r>
              <a:rPr lang="en-US" sz="3200" dirty="0">
                <a:solidFill>
                  <a:srgbClr val="FFFFFF"/>
                </a:solidFill>
              </a:rPr>
              <a:t> y </a:t>
            </a:r>
            <a:r>
              <a:rPr lang="en-US" sz="3200" dirty="0" err="1">
                <a:solidFill>
                  <a:srgbClr val="FFFFFF"/>
                </a:solidFill>
              </a:rPr>
              <a:t>comprometerse</a:t>
            </a:r>
            <a:r>
              <a:rPr lang="en-US" sz="3200" dirty="0">
                <a:solidFill>
                  <a:srgbClr val="FFFFFF"/>
                </a:solidFill>
              </a:rPr>
              <a:t> de nuevo </a:t>
            </a: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ministerio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2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Para </a:t>
            </a:r>
            <a:r>
              <a:rPr lang="en-US" sz="3200" dirty="0" err="1">
                <a:solidFill>
                  <a:srgbClr val="FFFFFF"/>
                </a:solidFill>
              </a:rPr>
              <a:t>quitar</a:t>
            </a:r>
            <a:r>
              <a:rPr lang="en-US" sz="3200" dirty="0">
                <a:solidFill>
                  <a:srgbClr val="FFFFFF"/>
                </a:solidFill>
              </a:rPr>
              <a:t> la </a:t>
            </a:r>
            <a:r>
              <a:rPr lang="en-US" sz="3200" dirty="0" err="1">
                <a:solidFill>
                  <a:srgbClr val="FFFFFF"/>
                </a:solidFill>
              </a:rPr>
              <a:t>frustración</a:t>
            </a:r>
            <a:r>
              <a:rPr lang="en-US" sz="3200" dirty="0">
                <a:solidFill>
                  <a:srgbClr val="FFFFFF"/>
                </a:solidFill>
              </a:rPr>
              <a:t> del </a:t>
            </a:r>
            <a:r>
              <a:rPr lang="en-US" sz="3200" dirty="0" err="1">
                <a:solidFill>
                  <a:srgbClr val="FFFFFF"/>
                </a:solidFill>
              </a:rPr>
              <a:t>ministerio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tedioso</a:t>
            </a:r>
            <a:r>
              <a:rPr lang="en-US" sz="3200" dirty="0">
                <a:solidFill>
                  <a:srgbClr val="FFFFFF"/>
                </a:solidFill>
              </a:rPr>
              <a:t> y </a:t>
            </a:r>
            <a:r>
              <a:rPr lang="en-US" sz="3200" dirty="0" err="1">
                <a:solidFill>
                  <a:srgbClr val="FFFFFF"/>
                </a:solidFill>
              </a:rPr>
              <a:t>monótono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7F4F-346A-264E-A323-3C71370B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96" y="1383957"/>
            <a:ext cx="3259016" cy="5539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Breakout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BD621-952A-5E43-A0D8-47ECE7DF8758}"/>
              </a:ext>
            </a:extLst>
          </p:cNvPr>
          <p:cNvSpPr/>
          <p:nvPr/>
        </p:nvSpPr>
        <p:spPr>
          <a:xfrm>
            <a:off x="603896" y="1125574"/>
            <a:ext cx="3123783" cy="51512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4200" dirty="0">
                <a:solidFill>
                  <a:schemeClr val="tx1"/>
                </a:solidFill>
              </a:rPr>
              <a:t>Break Out</a:t>
            </a:r>
          </a:p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br>
              <a:rPr lang="en-US" sz="4400" dirty="0"/>
            </a:br>
            <a:r>
              <a:rPr lang="en-US" sz="4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Comparta</a:t>
            </a:r>
            <a:r>
              <a:rPr lang="en-US" sz="4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por</a:t>
            </a:r>
            <a:r>
              <a:rPr lang="en-US" sz="4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US" sz="4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es </a:t>
            </a:r>
            <a:r>
              <a:rPr lang="en-US" sz="4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importante</a:t>
            </a:r>
            <a:r>
              <a:rPr lang="en-US" sz="4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entender</a:t>
            </a:r>
            <a:r>
              <a:rPr lang="en-US" sz="4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4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propósito</a:t>
            </a:r>
            <a:r>
              <a:rPr lang="en-US" sz="4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44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US" sz="4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regalos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6D9A5-F39A-1942-9A27-FFA23225E6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6" b="1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0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8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8"/>
          <p:cNvSpPr txBox="1"/>
          <p:nvPr/>
        </p:nvSpPr>
        <p:spPr>
          <a:xfrm>
            <a:off x="3480900" y="678358"/>
            <a:ext cx="60983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Motivo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dones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8"/>
          <p:cNvSpPr txBox="1"/>
          <p:nvPr/>
        </p:nvSpPr>
        <p:spPr>
          <a:xfrm>
            <a:off x="1890792" y="1600200"/>
            <a:ext cx="8400083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</a:rPr>
              <a:t>El </a:t>
            </a:r>
            <a:r>
              <a:rPr lang="en-US" sz="3600" dirty="0" err="1">
                <a:solidFill>
                  <a:srgbClr val="FFFFFF"/>
                </a:solidFill>
              </a:rPr>
              <a:t>Espíritu</a:t>
            </a:r>
            <a:r>
              <a:rPr lang="en-US" sz="3600" dirty="0">
                <a:solidFill>
                  <a:srgbClr val="FFFFFF"/>
                </a:solidFill>
              </a:rPr>
              <a:t> Santo </a:t>
            </a:r>
            <a:r>
              <a:rPr lang="en-US" sz="3600" dirty="0" err="1">
                <a:solidFill>
                  <a:srgbClr val="FFFFFF"/>
                </a:solidFill>
              </a:rPr>
              <a:t>distribuye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los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dones</a:t>
            </a:r>
            <a:r>
              <a:rPr lang="en-US" sz="3600" dirty="0">
                <a:solidFill>
                  <a:srgbClr val="FFFFFF"/>
                </a:solidFill>
              </a:rPr>
              <a:t> a </a:t>
            </a:r>
            <a:r>
              <a:rPr lang="en-US" sz="3600" dirty="0" err="1">
                <a:solidFill>
                  <a:srgbClr val="FFFFFF"/>
                </a:solidFill>
              </a:rPr>
              <a:t>los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creyentes</a:t>
            </a:r>
            <a:r>
              <a:rPr lang="en-US" sz="3600" dirty="0">
                <a:solidFill>
                  <a:srgbClr val="FFFFFF"/>
                </a:solidFill>
              </a:rPr>
              <a:t>, </a:t>
            </a:r>
            <a:r>
              <a:rPr lang="en-US" sz="3600" dirty="0" err="1">
                <a:solidFill>
                  <a:srgbClr val="FFFFFF"/>
                </a:solidFill>
              </a:rPr>
              <a:t>beneficiando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así</a:t>
            </a:r>
            <a:r>
              <a:rPr lang="en-US" sz="3600" dirty="0">
                <a:solidFill>
                  <a:srgbClr val="FFFFFF"/>
                </a:solidFill>
              </a:rPr>
              <a:t> a </a:t>
            </a:r>
            <a:r>
              <a:rPr lang="en-US" sz="3600" dirty="0" err="1">
                <a:solidFill>
                  <a:srgbClr val="FFFFFF"/>
                </a:solidFill>
              </a:rPr>
              <a:t>toda</a:t>
            </a:r>
            <a:r>
              <a:rPr lang="en-US" sz="3600" dirty="0">
                <a:solidFill>
                  <a:srgbClr val="FFFFFF"/>
                </a:solidFill>
              </a:rPr>
              <a:t> la </a:t>
            </a:r>
            <a:r>
              <a:rPr lang="en-US" sz="3600" dirty="0" err="1">
                <a:solidFill>
                  <a:srgbClr val="FFFFFF"/>
                </a:solidFill>
              </a:rPr>
              <a:t>iglesia</a:t>
            </a:r>
            <a:r>
              <a:rPr lang="en-US" sz="3600" b="0" i="0" u="none" strike="noStrike" cap="none" dirty="0">
                <a:solidFill>
                  <a:srgbClr val="FFFFFF"/>
                </a:solidFill>
                <a:sym typeface="Arial"/>
              </a:rPr>
              <a:t>.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</a:pPr>
            <a:endParaRPr sz="800" b="0" i="1" u="none" strike="noStrike" cap="none" dirty="0">
              <a:solidFill>
                <a:srgbClr val="FFFFFF"/>
              </a:solidFill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lang="en-US" sz="4000" b="1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Hechos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2:38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(N</a:t>
            </a:r>
            <a:r>
              <a:rPr lang="en-US" sz="36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VI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), </a:t>
            </a:r>
            <a:r>
              <a:rPr lang="en-US" sz="3600" dirty="0">
                <a:solidFill>
                  <a:schemeClr val="lt1"/>
                </a:solidFill>
              </a:rPr>
              <a:t>Pedro les </a:t>
            </a:r>
            <a:r>
              <a:rPr lang="en-US" sz="3600" dirty="0" err="1">
                <a:solidFill>
                  <a:schemeClr val="lt1"/>
                </a:solidFill>
              </a:rPr>
              <a:t>dijo</a:t>
            </a:r>
            <a:r>
              <a:rPr lang="en-US" sz="3600" dirty="0">
                <a:solidFill>
                  <a:schemeClr val="lt1"/>
                </a:solidFill>
              </a:rPr>
              <a:t>: </a:t>
            </a:r>
            <a:r>
              <a:rPr lang="en-US" sz="3600" dirty="0" err="1">
                <a:solidFill>
                  <a:schemeClr val="lt1"/>
                </a:solidFill>
              </a:rPr>
              <a:t>Arrepentíos</a:t>
            </a:r>
            <a:r>
              <a:rPr lang="en-US" sz="3600" dirty="0">
                <a:solidFill>
                  <a:schemeClr val="lt1"/>
                </a:solidFill>
              </a:rPr>
              <a:t> y </a:t>
            </a:r>
            <a:r>
              <a:rPr lang="en-US" sz="3600" dirty="0" err="1">
                <a:solidFill>
                  <a:schemeClr val="lt1"/>
                </a:solidFill>
              </a:rPr>
              <a:t>bautícese</a:t>
            </a:r>
            <a:r>
              <a:rPr lang="en-US" sz="3600" dirty="0">
                <a:solidFill>
                  <a:schemeClr val="lt1"/>
                </a:solidFill>
              </a:rPr>
              <a:t> </a:t>
            </a:r>
            <a:r>
              <a:rPr lang="en-US" sz="3600" dirty="0" err="1">
                <a:solidFill>
                  <a:schemeClr val="lt1"/>
                </a:solidFill>
              </a:rPr>
              <a:t>cada</a:t>
            </a:r>
            <a:r>
              <a:rPr lang="en-US" sz="3600" dirty="0">
                <a:solidFill>
                  <a:schemeClr val="lt1"/>
                </a:solidFill>
              </a:rPr>
              <a:t> uno de </a:t>
            </a:r>
            <a:r>
              <a:rPr lang="en-US" sz="3600" dirty="0" err="1">
                <a:solidFill>
                  <a:schemeClr val="lt1"/>
                </a:solidFill>
              </a:rPr>
              <a:t>vosotros</a:t>
            </a:r>
            <a:r>
              <a:rPr lang="en-US" sz="3600" dirty="0">
                <a:solidFill>
                  <a:schemeClr val="lt1"/>
                </a:solidFill>
              </a:rPr>
              <a:t> </a:t>
            </a:r>
            <a:r>
              <a:rPr lang="en-US" sz="3600" dirty="0" err="1">
                <a:solidFill>
                  <a:schemeClr val="lt1"/>
                </a:solidFill>
              </a:rPr>
              <a:t>en</a:t>
            </a:r>
            <a:r>
              <a:rPr lang="en-US" sz="3600" dirty="0">
                <a:solidFill>
                  <a:schemeClr val="lt1"/>
                </a:solidFill>
              </a:rPr>
              <a:t> </a:t>
            </a:r>
            <a:r>
              <a:rPr lang="en-US" sz="3600" dirty="0" err="1">
                <a:solidFill>
                  <a:schemeClr val="lt1"/>
                </a:solidFill>
              </a:rPr>
              <a:t>el</a:t>
            </a:r>
            <a:r>
              <a:rPr lang="en-US" sz="3600" dirty="0">
                <a:solidFill>
                  <a:schemeClr val="lt1"/>
                </a:solidFill>
              </a:rPr>
              <a:t> </a:t>
            </a:r>
            <a:r>
              <a:rPr lang="en-US" sz="3600" dirty="0" err="1">
                <a:solidFill>
                  <a:schemeClr val="lt1"/>
                </a:solidFill>
              </a:rPr>
              <a:t>nombre</a:t>
            </a:r>
            <a:r>
              <a:rPr lang="en-US" sz="3600" dirty="0">
                <a:solidFill>
                  <a:schemeClr val="lt1"/>
                </a:solidFill>
              </a:rPr>
              <a:t> de </a:t>
            </a:r>
            <a:r>
              <a:rPr lang="en-US" sz="3600" dirty="0" err="1">
                <a:solidFill>
                  <a:schemeClr val="lt1"/>
                </a:solidFill>
              </a:rPr>
              <a:t>Jesucristo</a:t>
            </a:r>
            <a:r>
              <a:rPr lang="en-US" sz="3600" dirty="0">
                <a:solidFill>
                  <a:schemeClr val="lt1"/>
                </a:solidFill>
              </a:rPr>
              <a:t> para </a:t>
            </a:r>
            <a:r>
              <a:rPr lang="en-US" sz="3600" dirty="0" err="1">
                <a:solidFill>
                  <a:schemeClr val="lt1"/>
                </a:solidFill>
              </a:rPr>
              <a:t>perdón</a:t>
            </a:r>
            <a:r>
              <a:rPr lang="en-US" sz="3600" dirty="0">
                <a:solidFill>
                  <a:schemeClr val="lt1"/>
                </a:solidFill>
              </a:rPr>
              <a:t> de </a:t>
            </a:r>
            <a:r>
              <a:rPr lang="en-US" sz="3600" dirty="0" err="1">
                <a:solidFill>
                  <a:schemeClr val="lt1"/>
                </a:solidFill>
              </a:rPr>
              <a:t>los</a:t>
            </a:r>
            <a:r>
              <a:rPr lang="en-US" sz="3600" dirty="0">
                <a:solidFill>
                  <a:schemeClr val="lt1"/>
                </a:solidFill>
              </a:rPr>
              <a:t> </a:t>
            </a:r>
            <a:r>
              <a:rPr lang="en-US" sz="3600" dirty="0" err="1">
                <a:solidFill>
                  <a:schemeClr val="lt1"/>
                </a:solidFill>
              </a:rPr>
              <a:t>pecados</a:t>
            </a:r>
            <a:r>
              <a:rPr lang="en-US" sz="3600" dirty="0">
                <a:solidFill>
                  <a:schemeClr val="lt1"/>
                </a:solidFill>
              </a:rPr>
              <a:t>, y </a:t>
            </a:r>
            <a:r>
              <a:rPr lang="en-US" sz="3600" dirty="0" err="1">
                <a:solidFill>
                  <a:schemeClr val="lt1"/>
                </a:solidFill>
              </a:rPr>
              <a:t>recibiréis</a:t>
            </a:r>
            <a:r>
              <a:rPr lang="en-US" sz="3600" dirty="0">
                <a:solidFill>
                  <a:schemeClr val="lt1"/>
                </a:solidFill>
              </a:rPr>
              <a:t> </a:t>
            </a:r>
            <a:r>
              <a:rPr lang="en-US" sz="3600" dirty="0" err="1">
                <a:solidFill>
                  <a:schemeClr val="lt1"/>
                </a:solidFill>
              </a:rPr>
              <a:t>el</a:t>
            </a:r>
            <a:r>
              <a:rPr lang="en-US" sz="3600" dirty="0">
                <a:solidFill>
                  <a:schemeClr val="lt1"/>
                </a:solidFill>
              </a:rPr>
              <a:t> don del </a:t>
            </a:r>
            <a:r>
              <a:rPr lang="en-US" sz="3600" dirty="0" err="1">
                <a:solidFill>
                  <a:schemeClr val="lt1"/>
                </a:solidFill>
              </a:rPr>
              <a:t>Espíritu</a:t>
            </a:r>
            <a:r>
              <a:rPr lang="en-US" sz="3600" dirty="0">
                <a:solidFill>
                  <a:schemeClr val="lt1"/>
                </a:solidFill>
              </a:rPr>
              <a:t> Santo</a:t>
            </a:r>
            <a:endParaRPr sz="3200" dirty="0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9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 txBox="1"/>
          <p:nvPr/>
        </p:nvSpPr>
        <p:spPr>
          <a:xfrm>
            <a:off x="1361872" y="1600200"/>
            <a:ext cx="10097311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</a:pPr>
            <a:r>
              <a:rPr lang="en-US" sz="4000" b="1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Corint</a:t>
            </a:r>
            <a:r>
              <a:rPr lang="en-US" sz="4000" b="1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io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12:7-11 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-US" sz="3600" b="1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RVR 1995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32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Pero 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cada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uno le es dado la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manifestación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del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Espíritu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para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bien de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todos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uno es dada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Espíritu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palabra de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sabiduría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; 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palabra de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conocimiento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según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mismo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Espíritu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r>
              <a:rPr lang="en-US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mismo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Espíritu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; y 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dones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sanidades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mismo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Espíritu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4000" b="0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3630937" y="415350"/>
            <a:ext cx="6098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Motivo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dones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9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 txBox="1"/>
          <p:nvPr/>
        </p:nvSpPr>
        <p:spPr>
          <a:xfrm>
            <a:off x="1621276" y="1600200"/>
            <a:ext cx="8949447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Corint</a:t>
            </a:r>
            <a:r>
              <a:rPr lang="en-US" sz="4000" b="1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io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12:7-11 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-US" sz="3600" b="1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RVR 1995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hacer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milagros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; 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profecía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; 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discernimiento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espíritus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; 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diversos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géneros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lenguas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y 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otro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interpretación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lenguas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n-US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Pero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todas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estas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cosas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las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hace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uno y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mismo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Espíritu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repartiendo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cada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uno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particular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como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él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quiere</a:t>
            </a:r>
            <a:r>
              <a:rPr lang="en-US" sz="4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4000" b="0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3312689" y="678301"/>
            <a:ext cx="6098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Motivo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dones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373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0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0"/>
          <p:cNvSpPr txBox="1"/>
          <p:nvPr/>
        </p:nvSpPr>
        <p:spPr>
          <a:xfrm>
            <a:off x="3416928" y="678360"/>
            <a:ext cx="60983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Motivos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dones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1167319" y="1600200"/>
            <a:ext cx="9805482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El </a:t>
            </a:r>
            <a:r>
              <a:rPr lang="en-US" sz="3200" dirty="0" err="1">
                <a:solidFill>
                  <a:srgbClr val="FFFFFF"/>
                </a:solidFill>
              </a:rPr>
              <a:t>Espíritu</a:t>
            </a:r>
            <a:r>
              <a:rPr lang="en-US" sz="3200" dirty="0">
                <a:solidFill>
                  <a:srgbClr val="FFFFFF"/>
                </a:solidFill>
              </a:rPr>
              <a:t> Santo </a:t>
            </a:r>
            <a:r>
              <a:rPr lang="en-US" sz="3200" dirty="0" err="1">
                <a:solidFill>
                  <a:srgbClr val="FFFFFF"/>
                </a:solidFill>
              </a:rPr>
              <a:t>proporciona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poder</a:t>
            </a:r>
            <a:r>
              <a:rPr lang="en-US" sz="3200" dirty="0">
                <a:solidFill>
                  <a:srgbClr val="FFFFFF"/>
                </a:solidFill>
              </a:rPr>
              <a:t> especial </a:t>
            </a:r>
            <a:r>
              <a:rPr lang="en-US" sz="3200" dirty="0" err="1">
                <a:solidFill>
                  <a:srgbClr val="FFFFFF"/>
                </a:solidFill>
              </a:rPr>
              <a:t>necesario</a:t>
            </a:r>
            <a:r>
              <a:rPr lang="en-US" sz="3200" dirty="0">
                <a:solidFill>
                  <a:srgbClr val="FFFFFF"/>
                </a:solidFill>
              </a:rPr>
              <a:t> para </a:t>
            </a:r>
            <a:r>
              <a:rPr lang="en-US" sz="3200" dirty="0" err="1">
                <a:solidFill>
                  <a:srgbClr val="FFFFFF"/>
                </a:solidFill>
              </a:rPr>
              <a:t>proclamar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evangelio</a:t>
            </a:r>
            <a:r>
              <a:rPr lang="en-US" sz="3200" dirty="0">
                <a:solidFill>
                  <a:srgbClr val="FFFFFF"/>
                </a:solidFill>
              </a:rPr>
              <a:t> hasta </a:t>
            </a:r>
            <a:r>
              <a:rPr lang="en-US" sz="3200" dirty="0" err="1">
                <a:solidFill>
                  <a:srgbClr val="FFFFFF"/>
                </a:solidFill>
              </a:rPr>
              <a:t>los</a:t>
            </a:r>
            <a:r>
              <a:rPr lang="en-US" sz="3200" dirty="0">
                <a:solidFill>
                  <a:srgbClr val="FFFFFF"/>
                </a:solidFill>
              </a:rPr>
              <a:t> confines de la tierra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FFFFFF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lang="en-US" sz="3600" b="1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Hecho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1:8 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n-US" sz="3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RVR1995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),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pero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recibiréis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poder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cuando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haya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venido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sobre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vosotros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Espíritu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Santo, y me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seréis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testigos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Jerusalén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toda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Judea,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Samaria y hasta lo </a:t>
            </a:r>
            <a:r>
              <a:rPr lang="en-US" sz="36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último</a:t>
            </a:r>
            <a:r>
              <a:rPr lang="en-US" sz="3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de la tierra.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9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</a:rPr>
              <a:t>Necesitamos</a:t>
            </a:r>
            <a:r>
              <a:rPr lang="en-US" sz="3200" dirty="0">
                <a:solidFill>
                  <a:srgbClr val="FFFFFF"/>
                </a:solidFill>
              </a:rPr>
              <a:t> ese </a:t>
            </a:r>
            <a:r>
              <a:rPr lang="en-US" sz="3200" dirty="0" err="1">
                <a:solidFill>
                  <a:srgbClr val="FFFFFF"/>
                </a:solidFill>
              </a:rPr>
              <a:t>poder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!!!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150A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0999" y="3429000"/>
            <a:ext cx="4202723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1"/>
          <p:cNvSpPr txBox="1"/>
          <p:nvPr/>
        </p:nvSpPr>
        <p:spPr>
          <a:xfrm>
            <a:off x="3417925" y="5726525"/>
            <a:ext cx="4961700" cy="914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E7E6E6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Ellen G. de White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762000" y="1371600"/>
            <a:ext cx="10668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6600">
                <a:solidFill>
                  <a:srgbClr val="FFFFFF"/>
                </a:solidFill>
              </a:rPr>
              <a:t>Los Dones de Dios deben</a:t>
            </a:r>
            <a:endParaRPr sz="6600">
              <a:solidFill>
                <a:srgbClr val="FFFFFF"/>
              </a:solidFill>
            </a:endParaRPr>
          </a:p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>
                <a:solidFill>
                  <a:srgbClr val="FFFFFF"/>
                </a:solidFill>
              </a:rPr>
              <a:t>ser utilizado para salvación</a:t>
            </a:r>
            <a:endParaRPr sz="6600">
              <a:solidFill>
                <a:srgbClr val="FFFFFF"/>
              </a:solidFill>
            </a:endParaRPr>
          </a:p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>
                <a:solidFill>
                  <a:srgbClr val="FFFFFF"/>
                </a:solidFill>
              </a:rPr>
              <a:t>de las almas.</a:t>
            </a:r>
            <a:endParaRPr sz="28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2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 txBox="1"/>
          <p:nvPr/>
        </p:nvSpPr>
        <p:spPr>
          <a:xfrm>
            <a:off x="2852716" y="689043"/>
            <a:ext cx="7749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La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definición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dones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2"/>
          <p:cNvSpPr txBox="1"/>
          <p:nvPr/>
        </p:nvSpPr>
        <p:spPr>
          <a:xfrm>
            <a:off x="2178996" y="1828800"/>
            <a:ext cx="7749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</a:pPr>
            <a:r>
              <a:rPr lang="en-US" sz="4000" dirty="0">
                <a:solidFill>
                  <a:srgbClr val="FFFFFF"/>
                </a:solidFill>
              </a:rPr>
              <a:t>Una </a:t>
            </a:r>
            <a:r>
              <a:rPr lang="en-US" sz="4000" dirty="0" err="1">
                <a:solidFill>
                  <a:srgbClr val="FFFFFF"/>
                </a:solidFill>
              </a:rPr>
              <a:t>habilidad</a:t>
            </a:r>
            <a:r>
              <a:rPr lang="en-US" sz="4000" dirty="0">
                <a:solidFill>
                  <a:srgbClr val="FFFFFF"/>
                </a:solidFill>
              </a:rPr>
              <a:t> o </a:t>
            </a:r>
            <a:r>
              <a:rPr lang="en-US" sz="4000" dirty="0" err="1">
                <a:solidFill>
                  <a:srgbClr val="FFFFFF"/>
                </a:solidFill>
              </a:rPr>
              <a:t>inspiración</a:t>
            </a:r>
            <a:r>
              <a:rPr lang="en-US" sz="4000" dirty="0">
                <a:solidFill>
                  <a:srgbClr val="FFFFFF"/>
                </a:solidFill>
              </a:rPr>
              <a:t> del </a:t>
            </a:r>
            <a:r>
              <a:rPr lang="en-US" sz="4000" dirty="0" err="1">
                <a:solidFill>
                  <a:srgbClr val="FFFFFF"/>
                </a:solidFill>
              </a:rPr>
              <a:t>Espíritu</a:t>
            </a:r>
            <a:r>
              <a:rPr lang="en-US" sz="4000" dirty="0">
                <a:solidFill>
                  <a:srgbClr val="FFFFFF"/>
                </a:solidFill>
              </a:rPr>
              <a:t> Santo, dada a </a:t>
            </a:r>
            <a:r>
              <a:rPr lang="en-US" sz="4000" dirty="0" err="1">
                <a:solidFill>
                  <a:srgbClr val="FFFFFF"/>
                </a:solidFill>
              </a:rPr>
              <a:t>nosotros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gratuitamente</a:t>
            </a:r>
            <a:r>
              <a:rPr lang="en-US" sz="4000" dirty="0">
                <a:solidFill>
                  <a:srgbClr val="FFFFFF"/>
                </a:solidFill>
              </a:rPr>
              <a:t>, y es </a:t>
            </a:r>
            <a:r>
              <a:rPr lang="en-US" sz="4000" dirty="0" err="1">
                <a:solidFill>
                  <a:srgbClr val="FFFFFF"/>
                </a:solidFill>
              </a:rPr>
              <a:t>energizada</a:t>
            </a:r>
            <a:r>
              <a:rPr lang="en-US" sz="4000" dirty="0">
                <a:solidFill>
                  <a:srgbClr val="FFFFFF"/>
                </a:solidFill>
              </a:rPr>
              <a:t> y </a:t>
            </a:r>
            <a:r>
              <a:rPr lang="en-US" sz="4000" dirty="0" err="1">
                <a:solidFill>
                  <a:srgbClr val="FFFFFF"/>
                </a:solidFill>
              </a:rPr>
              <a:t>facultada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por</a:t>
            </a:r>
            <a:r>
              <a:rPr lang="en-US" sz="4000" dirty="0">
                <a:solidFill>
                  <a:srgbClr val="FFFFFF"/>
                </a:solidFill>
              </a:rPr>
              <a:t> Dios para </a:t>
            </a:r>
            <a:r>
              <a:rPr lang="en-US" sz="4000" dirty="0" err="1">
                <a:solidFill>
                  <a:srgbClr val="FFFFFF"/>
                </a:solidFill>
              </a:rPr>
              <a:t>Su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servicio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38F1-89CD-0A43-8171-9F3A93C9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4" y="1333253"/>
            <a:ext cx="3511233" cy="7465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Break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90098-E03D-B44E-A18A-094D6FAB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31" y="2976971"/>
            <a:ext cx="3511233" cy="25477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s-ES" dirty="0"/>
              <a:t>COMPARTA POR QUÉ EL MOTIVO DEL OBSEQUIO(S) ES IMPORTANTE PARA USTED</a:t>
            </a:r>
            <a:endParaRPr lang="en-US" cap="all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1E4D37-973E-5A48-A0A9-045A0A4D2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5696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0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3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3"/>
          <p:cNvSpPr txBox="1"/>
          <p:nvPr/>
        </p:nvSpPr>
        <p:spPr>
          <a:xfrm>
            <a:off x="0" y="1371600"/>
            <a:ext cx="1219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10600">
                <a:solidFill>
                  <a:srgbClr val="FFFFFF"/>
                </a:solidFill>
              </a:rPr>
              <a:t>Dones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10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10600">
                <a:solidFill>
                  <a:srgbClr val="FFFFFF"/>
                </a:solidFill>
              </a:rPr>
              <a:t>Talentos</a:t>
            </a:r>
            <a:r>
              <a:rPr lang="en-US" sz="10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06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1e99efb1059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5225" y="139400"/>
            <a:ext cx="5427050" cy="499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e99efb1059_0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50" y="2475575"/>
            <a:ext cx="6415800" cy="42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 txBox="1"/>
          <p:nvPr/>
        </p:nvSpPr>
        <p:spPr>
          <a:xfrm>
            <a:off x="0" y="533400"/>
            <a:ext cx="60983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CeCe Winans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02850"/>
            <a:ext cx="6098350" cy="4949365"/>
          </a:xfrm>
          <a:prstGeom prst="rect">
            <a:avLst/>
          </a:prstGeom>
          <a:noFill/>
          <a:ln>
            <a:noFill/>
          </a:ln>
          <a:effectLst>
            <a:outerShdw blurRad="57150" dist="952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7" name="Google Shape;267;p14"/>
          <p:cNvSpPr txBox="1"/>
          <p:nvPr/>
        </p:nvSpPr>
        <p:spPr>
          <a:xfrm>
            <a:off x="6093656" y="533400"/>
            <a:ext cx="60983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Oprah Winfrey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3032" y="1302840"/>
            <a:ext cx="6088968" cy="4945560"/>
          </a:xfrm>
          <a:prstGeom prst="rect">
            <a:avLst/>
          </a:prstGeom>
          <a:noFill/>
          <a:ln>
            <a:noFill/>
          </a:ln>
          <a:effectLst>
            <a:outerShdw blurRad="57150" dist="1047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"/>
          <p:cNvSpPr txBox="1"/>
          <p:nvPr/>
        </p:nvSpPr>
        <p:spPr>
          <a:xfrm>
            <a:off x="175098" y="481872"/>
            <a:ext cx="12192000" cy="163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dirty="0">
                <a:solidFill>
                  <a:schemeClr val="lt1"/>
                </a:solidFill>
              </a:rPr>
              <a:t>¿</a:t>
            </a:r>
            <a:r>
              <a:rPr lang="en-US" sz="5400" dirty="0" err="1">
                <a:solidFill>
                  <a:schemeClr val="lt1"/>
                </a:solidFill>
              </a:rPr>
              <a:t>Cuál</a:t>
            </a:r>
            <a:r>
              <a:rPr lang="en-US" sz="5400" dirty="0">
                <a:solidFill>
                  <a:schemeClr val="lt1"/>
                </a:solidFill>
              </a:rPr>
              <a:t> es don </a:t>
            </a:r>
            <a:r>
              <a:rPr lang="en-US" sz="5400" dirty="0" err="1">
                <a:solidFill>
                  <a:schemeClr val="lt1"/>
                </a:solidFill>
              </a:rPr>
              <a:t>espiritual</a:t>
            </a:r>
            <a:r>
              <a:rPr lang="en-US" sz="5400" dirty="0">
                <a:solidFill>
                  <a:schemeClr val="lt1"/>
                </a:solidFill>
              </a:rPr>
              <a:t>?</a:t>
            </a:r>
            <a:endParaRPr sz="5400" dirty="0">
              <a:solidFill>
                <a:schemeClr val="lt1"/>
              </a:solidFill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dirty="0">
                <a:solidFill>
                  <a:schemeClr val="lt1"/>
                </a:solidFill>
              </a:rPr>
              <a:t>y </a:t>
            </a:r>
            <a:r>
              <a:rPr lang="en-US" sz="5400" dirty="0" err="1">
                <a:solidFill>
                  <a:schemeClr val="lt1"/>
                </a:solidFill>
              </a:rPr>
              <a:t>cual</a:t>
            </a:r>
            <a:r>
              <a:rPr lang="en-US" sz="5400" dirty="0">
                <a:solidFill>
                  <a:schemeClr val="lt1"/>
                </a:solidFill>
              </a:rPr>
              <a:t> </a:t>
            </a:r>
            <a:r>
              <a:rPr lang="en-US" sz="5400" dirty="0" err="1">
                <a:solidFill>
                  <a:schemeClr val="lt1"/>
                </a:solidFill>
              </a:rPr>
              <a:t>tiene</a:t>
            </a:r>
            <a:r>
              <a:rPr lang="en-US" sz="5400" dirty="0">
                <a:solidFill>
                  <a:schemeClr val="lt1"/>
                </a:solidFill>
              </a:rPr>
              <a:t> </a:t>
            </a:r>
            <a:r>
              <a:rPr lang="en-US" sz="5400" dirty="0" err="1">
                <a:solidFill>
                  <a:schemeClr val="lt1"/>
                </a:solidFill>
              </a:rPr>
              <a:t>talento</a:t>
            </a:r>
            <a:r>
              <a:rPr lang="en-US" sz="5400" dirty="0">
                <a:solidFill>
                  <a:schemeClr val="lt1"/>
                </a:solidFill>
              </a:rPr>
              <a:t>?</a:t>
            </a:r>
            <a:endParaRPr sz="5400" dirty="0">
              <a:solidFill>
                <a:schemeClr val="lt1"/>
              </a:solidFill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ABBBA"/>
              </a:buClr>
              <a:buSzPts val="6600"/>
              <a:buFont typeface="Arial"/>
              <a:buNone/>
            </a:pPr>
            <a:endParaRPr sz="6600" dirty="0">
              <a:solidFill>
                <a:schemeClr val="lt1"/>
              </a:solidFill>
            </a:endParaRPr>
          </a:p>
        </p:txBody>
      </p:sp>
      <p:pic>
        <p:nvPicPr>
          <p:cNvPr id="275" name="Google Shape;275;p15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7586" y="0"/>
            <a:ext cx="6096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E2D6B-8926-6C18-FEA9-404015DEE7CC}"/>
              </a:ext>
            </a:extLst>
          </p:cNvPr>
          <p:cNvSpPr txBox="1"/>
          <p:nvPr/>
        </p:nvSpPr>
        <p:spPr>
          <a:xfrm>
            <a:off x="985735" y="2230761"/>
            <a:ext cx="9889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1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Corintios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12:11 (NVI) </a:t>
            </a:r>
            <a:r>
              <a:rPr lang="en-US" sz="3200" b="1" i="0" u="none" strike="noStrike" baseline="30000" dirty="0">
                <a:solidFill>
                  <a:schemeClr val="bg1"/>
                </a:solidFill>
                <a:effectLst/>
                <a:latin typeface="+mn-lt"/>
              </a:rPr>
              <a:t>11 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Todo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esto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lo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hace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un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mismo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y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único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Espíritu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quien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reparte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a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cada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uno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según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él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lo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determina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.   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- </a:t>
            </a:r>
            <a:r>
              <a:rPr lang="es-ES" sz="3200" dirty="0">
                <a:solidFill>
                  <a:schemeClr val="bg1"/>
                </a:solidFill>
                <a:latin typeface="+mn-lt"/>
              </a:rPr>
              <a:t>2do nacimiento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28CB4-B1AB-9354-3849-E90C1B339BDC}"/>
              </a:ext>
            </a:extLst>
          </p:cNvPr>
          <p:cNvSpPr txBox="1"/>
          <p:nvPr/>
        </p:nvSpPr>
        <p:spPr>
          <a:xfrm>
            <a:off x="901429" y="3962271"/>
            <a:ext cx="10363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Deuteronomio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8:18 (NVI) </a:t>
            </a:r>
            <a:r>
              <a:rPr lang="en-US" sz="3200" b="1" i="0" u="none" strike="noStrike" baseline="30000" dirty="0">
                <a:solidFill>
                  <a:schemeClr val="bg1"/>
                </a:solidFill>
                <a:effectLst/>
                <a:latin typeface="+mn-lt"/>
              </a:rPr>
              <a:t>18 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Recuerda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al 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Señor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 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tu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Dios,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porque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es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él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quien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te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da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el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poder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para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producir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esa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riqueza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;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así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ha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confirmado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hoy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el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pacto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que bajo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juramento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hizo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con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tus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32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antepasados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+mn-lt"/>
              </a:rPr>
              <a:t>. - </a:t>
            </a:r>
            <a:r>
              <a:rPr lang="es-ES" sz="3200" dirty="0">
                <a:solidFill>
                  <a:schemeClr val="bg1"/>
                </a:solidFill>
                <a:latin typeface="+mn-lt"/>
              </a:rPr>
              <a:t>1er nacimiento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6"/>
          <p:cNvPicPr preferRelativeResize="0"/>
          <p:nvPr/>
        </p:nvPicPr>
        <p:blipFill rotWithShape="1">
          <a:blip r:embed="rId3">
            <a:alphaModFix/>
          </a:blip>
          <a:srcRect l="1250" t="1111" r="1248" b="2223"/>
          <a:stretch/>
        </p:blipFill>
        <p:spPr>
          <a:xfrm>
            <a:off x="-47175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7"/>
          <p:cNvSpPr txBox="1"/>
          <p:nvPr/>
        </p:nvSpPr>
        <p:spPr>
          <a:xfrm>
            <a:off x="824948" y="643980"/>
            <a:ext cx="102108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¿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Cuáles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son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algunos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dones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espirituales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7"/>
          <p:cNvPicPr preferRelativeResize="0"/>
          <p:nvPr/>
        </p:nvPicPr>
        <p:blipFill rotWithShape="1">
          <a:blip r:embed="rId4">
            <a:alphaModFix amt="35000"/>
          </a:blip>
          <a:srcRect r="10000" b="30000"/>
          <a:stretch/>
        </p:blipFill>
        <p:spPr>
          <a:xfrm>
            <a:off x="3429000" y="2057400"/>
            <a:ext cx="87630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7"/>
          <p:cNvSpPr txBox="1"/>
          <p:nvPr/>
        </p:nvSpPr>
        <p:spPr>
          <a:xfrm>
            <a:off x="1070041" y="1836241"/>
            <a:ext cx="1051884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1 </a:t>
            </a:r>
            <a:r>
              <a:rPr lang="en-US" sz="3200" dirty="0" err="1">
                <a:solidFill>
                  <a:srgbClr val="FFFFFF"/>
                </a:solidFill>
              </a:rPr>
              <a:t>Corintios</a:t>
            </a:r>
            <a:r>
              <a:rPr lang="en-US" sz="3200" dirty="0">
                <a:solidFill>
                  <a:srgbClr val="FFFFFF"/>
                </a:solidFill>
              </a:rPr>
              <a:t> 12, Pablo </a:t>
            </a:r>
            <a:r>
              <a:rPr lang="en-US" sz="3200" dirty="0" err="1">
                <a:solidFill>
                  <a:srgbClr val="FFFFFF"/>
                </a:solidFill>
              </a:rPr>
              <a:t>incluye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en-US" sz="3200" dirty="0" err="1">
                <a:solidFill>
                  <a:srgbClr val="FFFFFF"/>
                </a:solidFill>
              </a:rPr>
              <a:t>sabiduría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conocimiento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fe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sanidad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milagros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profecía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discernimiento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interpretación</a:t>
            </a:r>
            <a:r>
              <a:rPr lang="en-US" sz="3200" dirty="0">
                <a:solidFill>
                  <a:srgbClr val="FFFFFF"/>
                </a:solidFill>
              </a:rPr>
              <a:t> de </a:t>
            </a:r>
            <a:r>
              <a:rPr lang="en-US" sz="3200" dirty="0" err="1">
                <a:solidFill>
                  <a:srgbClr val="FFFFFF"/>
                </a:solidFill>
              </a:rPr>
              <a:t>lenguas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ayuda</a:t>
            </a:r>
            <a:r>
              <a:rPr lang="en-US" sz="3200" dirty="0">
                <a:solidFill>
                  <a:srgbClr val="FFFFFF"/>
                </a:solidFill>
              </a:rPr>
              <a:t> y </a:t>
            </a:r>
            <a:r>
              <a:rPr lang="en-US" sz="3200" dirty="0" err="1">
                <a:solidFill>
                  <a:srgbClr val="FFFFFF"/>
                </a:solidFill>
              </a:rPr>
              <a:t>administración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 txBox="1"/>
          <p:nvPr/>
        </p:nvSpPr>
        <p:spPr>
          <a:xfrm>
            <a:off x="1011675" y="3886200"/>
            <a:ext cx="10210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Efesios</a:t>
            </a:r>
            <a:r>
              <a:rPr lang="en-US" sz="3200" dirty="0">
                <a:solidFill>
                  <a:srgbClr val="FFFFFF"/>
                </a:solidFill>
              </a:rPr>
              <a:t> 4 y 1 </a:t>
            </a:r>
            <a:r>
              <a:rPr lang="en-US" sz="3200" dirty="0" err="1">
                <a:solidFill>
                  <a:srgbClr val="FFFFFF"/>
                </a:solidFill>
              </a:rPr>
              <a:t>Corintios</a:t>
            </a:r>
            <a:r>
              <a:rPr lang="en-US" sz="3200" dirty="0">
                <a:solidFill>
                  <a:srgbClr val="FFFFFF"/>
                </a:solidFill>
              </a:rPr>
              <a:t> 12, Pablo </a:t>
            </a:r>
            <a:r>
              <a:rPr lang="en-US" sz="3200" dirty="0" err="1">
                <a:solidFill>
                  <a:srgbClr val="FFFFFF"/>
                </a:solidFill>
              </a:rPr>
              <a:t>enumera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cinco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posiciones</a:t>
            </a:r>
            <a:r>
              <a:rPr lang="en-US" sz="3200" dirty="0">
                <a:solidFill>
                  <a:srgbClr val="FFFFFF"/>
                </a:solidFill>
              </a:rPr>
              <a:t> de </a:t>
            </a:r>
            <a:r>
              <a:rPr lang="en-US" sz="3200" dirty="0" err="1">
                <a:solidFill>
                  <a:srgbClr val="FFFFFF"/>
                </a:solidFill>
              </a:rPr>
              <a:t>equipamiento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la </a:t>
            </a:r>
            <a:r>
              <a:rPr lang="en-US" sz="3200" dirty="0" err="1">
                <a:solidFill>
                  <a:srgbClr val="FFFFFF"/>
                </a:solidFill>
              </a:rPr>
              <a:t>iglesia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+mn-lt"/>
              </a:rPr>
              <a:t>Estos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 son</a:t>
            </a:r>
            <a:r>
              <a:rPr lang="en-US" sz="3600" b="1" dirty="0">
                <a:solidFill>
                  <a:srgbClr val="FFFFFF"/>
                </a:solidFill>
                <a:latin typeface="+mn-lt"/>
              </a:rPr>
              <a:t>: </a:t>
            </a:r>
            <a:r>
              <a:rPr lang="en-US" sz="3600" dirty="0" err="1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Apóstoles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Profetas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Evangelistas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,</a:t>
            </a:r>
            <a:endParaRPr sz="3600" dirty="0">
              <a:solidFill>
                <a:srgbClr val="FFFFFF"/>
              </a:solidFill>
              <a:latin typeface="+mn-lt"/>
              <a:ea typeface="Carter One"/>
              <a:cs typeface="Carter One"/>
              <a:sym typeface="Carter One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Pastores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Carter One"/>
                <a:cs typeface="Carter One"/>
                <a:sym typeface="Carter One"/>
              </a:rPr>
              <a:t> y Maestros.</a:t>
            </a:r>
            <a:endParaRPr sz="3600" dirty="0">
              <a:solidFill>
                <a:srgbClr val="FFFFFF"/>
              </a:solidFill>
              <a:latin typeface="+mn-lt"/>
              <a:ea typeface="Carter One"/>
              <a:cs typeface="Carter One"/>
              <a:sym typeface="Carter One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0" y="39624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8"/>
          <p:cNvSpPr txBox="1"/>
          <p:nvPr/>
        </p:nvSpPr>
        <p:spPr>
          <a:xfrm>
            <a:off x="228600" y="365125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E7E6E6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FFFFFF"/>
                </a:solidFill>
              </a:rPr>
              <a:t>Nadie esta excluido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8"/>
          <p:cNvSpPr txBox="1"/>
          <p:nvPr/>
        </p:nvSpPr>
        <p:spPr>
          <a:xfrm>
            <a:off x="0" y="1752600"/>
            <a:ext cx="1219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Todos podemos </a:t>
            </a:r>
            <a:endParaRPr sz="80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hacer algo</a:t>
            </a:r>
            <a:r>
              <a:rPr lang="en-US" sz="80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9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9"/>
          <p:cNvSpPr txBox="1"/>
          <p:nvPr/>
        </p:nvSpPr>
        <p:spPr>
          <a:xfrm>
            <a:off x="228600" y="365125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E7E6E6"/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FFFFFF"/>
                </a:solidFill>
              </a:rPr>
              <a:t>¿Dónde crecemos mejor?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9"/>
          <p:cNvSpPr txBox="1"/>
          <p:nvPr/>
        </p:nvSpPr>
        <p:spPr>
          <a:xfrm>
            <a:off x="0" y="1752600"/>
            <a:ext cx="1219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en-US" sz="3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 única forma de que el regalo crezca es en la mejor tierra.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None/>
            </a:pPr>
            <a:endParaRPr sz="8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La Iglesia</a:t>
            </a:r>
            <a:r>
              <a:rPr lang="en-US" sz="2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"/>
          <p:cNvSpPr txBox="1"/>
          <p:nvPr/>
        </p:nvSpPr>
        <p:spPr>
          <a:xfrm>
            <a:off x="650850" y="4905375"/>
            <a:ext cx="108903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6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Prepárate para averiguarlo</a:t>
            </a:r>
            <a:r>
              <a:rPr lang="en-US" sz="6000">
                <a:solidFill>
                  <a:schemeClr val="lt1"/>
                </a:solidFill>
              </a:rPr>
              <a:t> </a:t>
            </a: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2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228600" y="1190625"/>
            <a:ext cx="6096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1"/>
          <p:cNvSpPr txBox="1"/>
          <p:nvPr/>
        </p:nvSpPr>
        <p:spPr>
          <a:xfrm>
            <a:off x="228600" y="374675"/>
            <a:ext cx="6150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9BBBA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 Corint</a:t>
            </a:r>
            <a:r>
              <a:rPr lang="en-US" sz="4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io</a:t>
            </a:r>
            <a:r>
              <a:rPr lang="en-US" sz="4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 12:31 </a:t>
            </a:r>
            <a:endParaRPr sz="4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8" name="Google Shape;318;p21"/>
          <p:cNvSpPr txBox="1"/>
          <p:nvPr/>
        </p:nvSpPr>
        <p:spPr>
          <a:xfrm>
            <a:off x="1338000" y="3579675"/>
            <a:ext cx="9516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9BBBA"/>
              </a:buClr>
              <a:buSzPts val="4400"/>
              <a:buFont typeface="Arial"/>
              <a:buNone/>
            </a:pPr>
            <a:r>
              <a:rPr lang="en-US" sz="4400">
                <a:solidFill>
                  <a:schemeClr val="lt1"/>
                </a:solidFill>
              </a:rPr>
              <a:t>¿Cuál es mi don?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1"/>
          <p:cNvSpPr txBox="1"/>
          <p:nvPr/>
        </p:nvSpPr>
        <p:spPr>
          <a:xfrm>
            <a:off x="194550" y="1190625"/>
            <a:ext cx="118029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“Así que debes desear fervientemente los regalos más útiles. Pero ahora déjame mostrarte una forma de vida que es la mejor de todas”.</a:t>
            </a:r>
            <a:endParaRPr sz="3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2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 txBox="1"/>
          <p:nvPr/>
        </p:nvSpPr>
        <p:spPr>
          <a:xfrm>
            <a:off x="1066799" y="251227"/>
            <a:ext cx="10058401" cy="635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</a:rPr>
              <a:t>Para </a:t>
            </a:r>
            <a:r>
              <a:rPr lang="en-US" sz="3000" dirty="0" err="1">
                <a:solidFill>
                  <a:srgbClr val="FFFFFF"/>
                </a:solidFill>
              </a:rPr>
              <a:t>resumir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cómo</a:t>
            </a:r>
            <a:r>
              <a:rPr lang="en-US" sz="3000" dirty="0">
                <a:solidFill>
                  <a:srgbClr val="FFFFFF"/>
                </a:solidFill>
              </a:rPr>
              <a:t> se </a:t>
            </a:r>
            <a:r>
              <a:rPr lang="en-US" sz="3000" dirty="0" err="1">
                <a:solidFill>
                  <a:srgbClr val="FFFFFF"/>
                </a:solidFill>
              </a:rPr>
              <a:t>ven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los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siete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dones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espirituales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en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acción</a:t>
            </a:r>
            <a:r>
              <a:rPr lang="en-US" sz="3000" dirty="0">
                <a:solidFill>
                  <a:srgbClr val="FFFFFF"/>
                </a:solidFill>
              </a:rPr>
              <a:t>, </a:t>
            </a:r>
            <a:r>
              <a:rPr lang="en-US" sz="3000" dirty="0" err="1">
                <a:solidFill>
                  <a:srgbClr val="FFFFFF"/>
                </a:solidFill>
              </a:rPr>
              <a:t>imagina</a:t>
            </a:r>
            <a:r>
              <a:rPr lang="en-US" sz="3000" dirty="0">
                <a:solidFill>
                  <a:srgbClr val="FFFFFF"/>
                </a:solidFill>
              </a:rPr>
              <a:t> a </a:t>
            </a:r>
            <a:r>
              <a:rPr lang="en-US" sz="3000" dirty="0" err="1">
                <a:solidFill>
                  <a:srgbClr val="FFFFFF"/>
                </a:solidFill>
              </a:rPr>
              <a:t>siete</a:t>
            </a:r>
            <a:r>
              <a:rPr lang="en-US" sz="3000" dirty="0">
                <a:solidFill>
                  <a:srgbClr val="FFFFFF"/>
                </a:solidFill>
              </a:rPr>
              <a:t> personas </a:t>
            </a:r>
            <a:r>
              <a:rPr lang="en-US" sz="3000" dirty="0" err="1">
                <a:solidFill>
                  <a:srgbClr val="FFFFFF"/>
                </a:solidFill>
              </a:rPr>
              <a:t>alrededor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una</a:t>
            </a:r>
            <a:r>
              <a:rPr lang="en-US" sz="3000" dirty="0">
                <a:solidFill>
                  <a:srgbClr val="FFFFFF"/>
                </a:solidFill>
              </a:rPr>
              <a:t> mesa </a:t>
            </a:r>
            <a:r>
              <a:rPr lang="en-US" sz="3000" dirty="0" err="1">
                <a:solidFill>
                  <a:srgbClr val="FFFFFF"/>
                </a:solidFill>
              </a:rPr>
              <a:t>cenando</a:t>
            </a:r>
            <a:r>
              <a:rPr lang="en-US" sz="3000" dirty="0">
                <a:solidFill>
                  <a:srgbClr val="FFFFFF"/>
                </a:solidFill>
              </a:rPr>
              <a:t> juntas.</a:t>
            </a:r>
            <a:endParaRPr sz="3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</a:rPr>
              <a:t>La </a:t>
            </a:r>
            <a:r>
              <a:rPr lang="en-US" sz="3000" dirty="0" err="1">
                <a:solidFill>
                  <a:srgbClr val="FFFFFF"/>
                </a:solidFill>
              </a:rPr>
              <a:t>anfitriona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entra</a:t>
            </a:r>
            <a:r>
              <a:rPr lang="en-US" sz="3000" dirty="0">
                <a:solidFill>
                  <a:srgbClr val="FFFFFF"/>
                </a:solidFill>
              </a:rPr>
              <a:t> con </a:t>
            </a:r>
            <a:r>
              <a:rPr lang="en-US" sz="3000" dirty="0" err="1">
                <a:solidFill>
                  <a:srgbClr val="FFFFFF"/>
                </a:solidFill>
              </a:rPr>
              <a:t>una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bandeja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postres</a:t>
            </a:r>
            <a:r>
              <a:rPr lang="en-US" sz="3000" dirty="0">
                <a:solidFill>
                  <a:srgbClr val="FFFFFF"/>
                </a:solidFill>
              </a:rPr>
              <a:t> y </a:t>
            </a:r>
            <a:r>
              <a:rPr lang="en-US" sz="3000" dirty="0" err="1">
                <a:solidFill>
                  <a:srgbClr val="FFFFFF"/>
                </a:solidFill>
              </a:rPr>
              <a:t>accidentalmente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derrama</a:t>
            </a:r>
            <a:r>
              <a:rPr lang="en-US" sz="3000" dirty="0">
                <a:solidFill>
                  <a:srgbClr val="FFFFFF"/>
                </a:solidFill>
              </a:rPr>
              <a:t> la </a:t>
            </a:r>
            <a:r>
              <a:rPr lang="en-US" sz="3000" dirty="0" err="1">
                <a:solidFill>
                  <a:srgbClr val="FFFFFF"/>
                </a:solidFill>
              </a:rPr>
              <a:t>bandeja</a:t>
            </a:r>
            <a:r>
              <a:rPr lang="en-US" sz="3000" dirty="0">
                <a:solidFill>
                  <a:srgbClr val="FFFFFF"/>
                </a:solidFill>
              </a:rPr>
              <a:t>.</a:t>
            </a:r>
            <a:endParaRPr sz="3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</a:rPr>
              <a:t>¿</a:t>
            </a:r>
            <a:r>
              <a:rPr lang="en-US" sz="3000" dirty="0" err="1">
                <a:solidFill>
                  <a:srgbClr val="FFFFFF"/>
                </a:solidFill>
              </a:rPr>
              <a:t>Cómo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responderían</a:t>
            </a:r>
            <a:r>
              <a:rPr lang="en-US" sz="3000" dirty="0">
                <a:solidFill>
                  <a:srgbClr val="FFFFFF"/>
                </a:solidFill>
              </a:rPr>
              <a:t> las </a:t>
            </a:r>
            <a:r>
              <a:rPr lang="en-US" sz="3000" dirty="0" err="1">
                <a:solidFill>
                  <a:srgbClr val="FFFFFF"/>
                </a:solidFill>
              </a:rPr>
              <a:t>siete</a:t>
            </a:r>
            <a:r>
              <a:rPr lang="en-US" sz="3000" dirty="0">
                <a:solidFill>
                  <a:srgbClr val="FFFFFF"/>
                </a:solidFill>
              </a:rPr>
              <a:t> personas que </a:t>
            </a:r>
            <a:r>
              <a:rPr lang="en-US" sz="3000" dirty="0" err="1">
                <a:solidFill>
                  <a:srgbClr val="FFFFFF"/>
                </a:solidFill>
              </a:rPr>
              <a:t>representan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cada</a:t>
            </a:r>
            <a:r>
              <a:rPr lang="en-US" sz="3000" dirty="0">
                <a:solidFill>
                  <a:srgbClr val="FFFFFF"/>
                </a:solidFill>
              </a:rPr>
              <a:t> uno de </a:t>
            </a:r>
            <a:r>
              <a:rPr lang="en-US" sz="3000" dirty="0" err="1">
                <a:solidFill>
                  <a:srgbClr val="FFFFFF"/>
                </a:solidFill>
              </a:rPr>
              <a:t>los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siete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dones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en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Romanos</a:t>
            </a:r>
            <a:r>
              <a:rPr lang="en-US" sz="3000" dirty="0">
                <a:solidFill>
                  <a:srgbClr val="FFFFFF"/>
                </a:solidFill>
              </a:rPr>
              <a:t> 12:6-8 a un </a:t>
            </a:r>
            <a:r>
              <a:rPr lang="en-US" sz="3000" dirty="0" err="1">
                <a:solidFill>
                  <a:srgbClr val="FFFFFF"/>
                </a:solidFill>
              </a:rPr>
              <a:t>postre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derramado</a:t>
            </a:r>
            <a:r>
              <a:rPr lang="en-US" sz="3000" dirty="0">
                <a:solidFill>
                  <a:srgbClr val="FFFFFF"/>
                </a:solidFill>
              </a:rPr>
              <a:t>?</a:t>
            </a:r>
            <a:endParaRPr sz="3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</a:rPr>
              <a:t>(1) La persona con </a:t>
            </a:r>
            <a:r>
              <a:rPr lang="en-US" sz="3000" dirty="0" err="1">
                <a:solidFill>
                  <a:srgbClr val="FFFFFF"/>
                </a:solidFill>
              </a:rPr>
              <a:t>el</a:t>
            </a:r>
            <a:r>
              <a:rPr lang="en-US" sz="3000" dirty="0">
                <a:solidFill>
                  <a:srgbClr val="FFFFFF"/>
                </a:solidFill>
              </a:rPr>
              <a:t> don de </a:t>
            </a:r>
            <a:r>
              <a:rPr lang="en-US" sz="3000" dirty="0" err="1">
                <a:solidFill>
                  <a:srgbClr val="FFFFFF"/>
                </a:solidFill>
              </a:rPr>
              <a:t>profecía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diría</a:t>
            </a:r>
            <a:r>
              <a:rPr lang="en-US" sz="3000" dirty="0">
                <a:solidFill>
                  <a:srgbClr val="FFFFFF"/>
                </a:solidFill>
              </a:rPr>
              <a:t>: “</a:t>
            </a:r>
            <a:r>
              <a:rPr lang="en-US" sz="3000" dirty="0" err="1">
                <a:solidFill>
                  <a:srgbClr val="FFFFFF"/>
                </a:solidFill>
              </a:rPr>
              <a:t>Eso</a:t>
            </a:r>
            <a:r>
              <a:rPr lang="en-US" sz="3000" dirty="0">
                <a:solidFill>
                  <a:srgbClr val="FFFFFF"/>
                </a:solidFill>
              </a:rPr>
              <a:t> es lo que </a:t>
            </a:r>
            <a:r>
              <a:rPr lang="en-US" sz="3000" dirty="0" err="1">
                <a:solidFill>
                  <a:srgbClr val="FFFFFF"/>
                </a:solidFill>
              </a:rPr>
              <a:t>sucede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cuando</a:t>
            </a:r>
            <a:r>
              <a:rPr lang="en-US" sz="3000" dirty="0">
                <a:solidFill>
                  <a:srgbClr val="FFFFFF"/>
                </a:solidFill>
              </a:rPr>
              <a:t> no </a:t>
            </a:r>
            <a:r>
              <a:rPr lang="en-US" sz="3000" dirty="0" err="1">
                <a:solidFill>
                  <a:srgbClr val="FFFFFF"/>
                </a:solidFill>
              </a:rPr>
              <a:t>tienes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cuidado</a:t>
            </a:r>
            <a:r>
              <a:rPr lang="en-US" sz="3000" dirty="0">
                <a:solidFill>
                  <a:srgbClr val="FFFFFF"/>
                </a:solidFill>
              </a:rPr>
              <a:t>”.</a:t>
            </a:r>
            <a:endParaRPr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2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 txBox="1"/>
          <p:nvPr/>
        </p:nvSpPr>
        <p:spPr>
          <a:xfrm>
            <a:off x="854766" y="0"/>
            <a:ext cx="10873408" cy="675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rgbClr val="FFFFFF"/>
                </a:solidFill>
              </a:rPr>
              <a:t>Su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motivación</a:t>
            </a:r>
            <a:r>
              <a:rPr lang="en-US" sz="3000" dirty="0">
                <a:solidFill>
                  <a:srgbClr val="FFFFFF"/>
                </a:solidFill>
              </a:rPr>
              <a:t> es </a:t>
            </a:r>
            <a:r>
              <a:rPr lang="en-US" sz="3000" dirty="0" err="1">
                <a:solidFill>
                  <a:srgbClr val="FFFFFF"/>
                </a:solidFill>
              </a:rPr>
              <a:t>convencer</a:t>
            </a:r>
            <a:r>
              <a:rPr lang="en-US" sz="3000" dirty="0">
                <a:solidFill>
                  <a:srgbClr val="FFFFFF"/>
                </a:solidFill>
              </a:rPr>
              <a:t> a las personas de </a:t>
            </a:r>
            <a:r>
              <a:rPr lang="en-US" sz="3000" dirty="0" err="1">
                <a:solidFill>
                  <a:srgbClr val="FFFFFF"/>
                </a:solidFill>
              </a:rPr>
              <a:t>su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pecado</a:t>
            </a:r>
            <a:r>
              <a:rPr lang="en-US" sz="3000" dirty="0">
                <a:solidFill>
                  <a:srgbClr val="FFFFFF"/>
                </a:solidFill>
              </a:rPr>
              <a:t>, de lo que </a:t>
            </a:r>
            <a:r>
              <a:rPr lang="en-US" sz="3000" dirty="0" err="1">
                <a:solidFill>
                  <a:srgbClr val="FFFFFF"/>
                </a:solidFill>
              </a:rPr>
              <a:t>hicieron</a:t>
            </a:r>
            <a:r>
              <a:rPr lang="en-US" sz="3000" dirty="0">
                <a:solidFill>
                  <a:srgbClr val="FFFFFF"/>
                </a:solidFill>
              </a:rPr>
              <a:t> mal.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rgbClr val="FFFFFF"/>
                </a:solidFill>
              </a:rPr>
              <a:t>(2) La persona con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don de </a:t>
            </a:r>
            <a:r>
              <a:rPr lang="en-US" sz="3200" dirty="0" err="1">
                <a:solidFill>
                  <a:srgbClr val="FFFFFF"/>
                </a:solidFill>
              </a:rPr>
              <a:t>servir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podría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decir</a:t>
            </a:r>
            <a:r>
              <a:rPr lang="en-US" sz="3200" dirty="0">
                <a:solidFill>
                  <a:srgbClr val="FFFFFF"/>
                </a:solidFill>
              </a:rPr>
              <a:t>: “</a:t>
            </a:r>
            <a:r>
              <a:rPr lang="en-US" sz="3200" dirty="0" err="1">
                <a:solidFill>
                  <a:srgbClr val="FFFFFF"/>
                </a:solidFill>
              </a:rPr>
              <a:t>Te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ayudaré</a:t>
            </a:r>
            <a:r>
              <a:rPr lang="en-US" sz="3200" dirty="0">
                <a:solidFill>
                  <a:srgbClr val="FFFFFF"/>
                </a:solidFill>
              </a:rPr>
              <a:t> a </a:t>
            </a:r>
            <a:r>
              <a:rPr lang="en-US" sz="3200" dirty="0" err="1">
                <a:solidFill>
                  <a:srgbClr val="FFFFFF"/>
                </a:solidFill>
              </a:rPr>
              <a:t>limpiarlo</a:t>
            </a:r>
            <a:r>
              <a:rPr lang="en-US" sz="3200" dirty="0">
                <a:solidFill>
                  <a:srgbClr val="FFFFFF"/>
                </a:solidFill>
              </a:rPr>
              <a:t>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rgbClr val="FFFFFF"/>
                </a:solidFill>
              </a:rPr>
              <a:t>Ella </a:t>
            </a:r>
            <a:r>
              <a:rPr lang="en-US" sz="3200" dirty="0" err="1">
                <a:solidFill>
                  <a:srgbClr val="FFFFFF"/>
                </a:solidFill>
              </a:rPr>
              <a:t>tiene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deseo</a:t>
            </a:r>
            <a:r>
              <a:rPr lang="en-US" sz="3200" dirty="0">
                <a:solidFill>
                  <a:srgbClr val="FFFFFF"/>
                </a:solidFill>
              </a:rPr>
              <a:t> de </a:t>
            </a:r>
            <a:r>
              <a:rPr lang="en-US" sz="3200" dirty="0" err="1">
                <a:solidFill>
                  <a:srgbClr val="FFFFFF"/>
                </a:solidFill>
              </a:rPr>
              <a:t>satisfacer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una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necesidad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práctica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rgbClr val="FFFFFF"/>
                </a:solidFill>
              </a:rPr>
              <a:t>(3) La persona con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don de </a:t>
            </a:r>
            <a:r>
              <a:rPr lang="en-US" sz="3200" dirty="0" err="1">
                <a:solidFill>
                  <a:srgbClr val="FFFFFF"/>
                </a:solidFill>
              </a:rPr>
              <a:t>enseñar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podría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decir</a:t>
            </a:r>
            <a:r>
              <a:rPr lang="en-US" sz="3200" dirty="0">
                <a:solidFill>
                  <a:srgbClr val="FFFFFF"/>
                </a:solidFill>
              </a:rPr>
              <a:t>: “La </a:t>
            </a:r>
            <a:r>
              <a:rPr lang="en-US" sz="3200" dirty="0" err="1">
                <a:solidFill>
                  <a:srgbClr val="FFFFFF"/>
                </a:solidFill>
              </a:rPr>
              <a:t>razón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por</a:t>
            </a:r>
            <a:r>
              <a:rPr lang="en-US" sz="3200" dirty="0">
                <a:solidFill>
                  <a:srgbClr val="FFFFFF"/>
                </a:solidFill>
              </a:rPr>
              <a:t> la que se </a:t>
            </a:r>
            <a:r>
              <a:rPr lang="en-US" sz="3200" dirty="0" err="1">
                <a:solidFill>
                  <a:srgbClr val="FFFFFF"/>
                </a:solidFill>
              </a:rPr>
              <a:t>cayó</a:t>
            </a:r>
            <a:r>
              <a:rPr lang="en-US" sz="3200" dirty="0">
                <a:solidFill>
                  <a:srgbClr val="FFFFFF"/>
                </a:solidFill>
              </a:rPr>
              <a:t> la </a:t>
            </a:r>
            <a:r>
              <a:rPr lang="en-US" sz="3200" dirty="0" err="1">
                <a:solidFill>
                  <a:srgbClr val="FFFFFF"/>
                </a:solidFill>
              </a:rPr>
              <a:t>bandeja</a:t>
            </a:r>
            <a:r>
              <a:rPr lang="en-US" sz="3200" dirty="0">
                <a:solidFill>
                  <a:srgbClr val="FFFFFF"/>
                </a:solidFill>
              </a:rPr>
              <a:t> es </a:t>
            </a:r>
            <a:r>
              <a:rPr lang="en-US" sz="3200" dirty="0" err="1">
                <a:solidFill>
                  <a:srgbClr val="FFFFFF"/>
                </a:solidFill>
              </a:rPr>
              <a:t>porque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pusiste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demasiadas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cosas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un solo </a:t>
            </a:r>
            <a:r>
              <a:rPr lang="en-US" sz="3200" dirty="0" err="1">
                <a:solidFill>
                  <a:srgbClr val="FFFFFF"/>
                </a:solidFill>
              </a:rPr>
              <a:t>lado</a:t>
            </a:r>
            <a:r>
              <a:rPr lang="en-US" sz="3200" dirty="0">
                <a:solidFill>
                  <a:srgbClr val="FFFFFF"/>
                </a:solidFill>
              </a:rPr>
              <a:t> y </a:t>
            </a:r>
            <a:r>
              <a:rPr lang="en-US" sz="3200" dirty="0" err="1">
                <a:solidFill>
                  <a:srgbClr val="FFFFFF"/>
                </a:solidFill>
              </a:rPr>
              <a:t>necesitabas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equilibrar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peso con </a:t>
            </a:r>
            <a:r>
              <a:rPr lang="en-US" sz="3200" dirty="0" err="1">
                <a:solidFill>
                  <a:srgbClr val="FFFFFF"/>
                </a:solidFill>
              </a:rPr>
              <a:t>más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cuidado</a:t>
            </a:r>
            <a:r>
              <a:rPr lang="en-US" sz="3200" dirty="0">
                <a:solidFill>
                  <a:srgbClr val="FFFFFF"/>
                </a:solidFill>
              </a:rPr>
              <a:t>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 err="1">
                <a:solidFill>
                  <a:srgbClr val="FFFFFF"/>
                </a:solidFill>
              </a:rPr>
              <a:t>Quiere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aclarar</a:t>
            </a:r>
            <a:r>
              <a:rPr lang="en-US" sz="3200" dirty="0">
                <a:solidFill>
                  <a:srgbClr val="FFFFFF"/>
                </a:solidFill>
              </a:rPr>
              <a:t> la </a:t>
            </a:r>
            <a:r>
              <a:rPr lang="en-US" sz="3200" dirty="0" err="1">
                <a:solidFill>
                  <a:srgbClr val="FFFFFF"/>
                </a:solidFill>
              </a:rPr>
              <a:t>verdad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8045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"/>
          <p:cNvSpPr txBox="1"/>
          <p:nvPr/>
        </p:nvSpPr>
        <p:spPr>
          <a:xfrm>
            <a:off x="1778075" y="1933350"/>
            <a:ext cx="8937600" cy="29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>
                <a:solidFill>
                  <a:schemeClr val="lt1"/>
                </a:solidFill>
              </a:rPr>
              <a:t>Son lugares que ayudan a las personas a usar sus propios dones y talentos que ya poseen..</a:t>
            </a:r>
            <a:endParaRPr>
              <a:solidFill>
                <a:schemeClr val="dk1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>
                <a:solidFill>
                  <a:schemeClr val="lt1"/>
                </a:solidFill>
              </a:rPr>
              <a:t>También permite que aquellos que son soñadores cultiven y desarrollen sus propios dones y talentos para un uso efectivo..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2825075" y="817976"/>
            <a:ext cx="6843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Home Depot o Michaels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3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3"/>
          <p:cNvSpPr txBox="1"/>
          <p:nvPr/>
        </p:nvSpPr>
        <p:spPr>
          <a:xfrm>
            <a:off x="1013792" y="443608"/>
            <a:ext cx="10164416" cy="638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</a:rPr>
              <a:t>(4) La persona con </a:t>
            </a:r>
            <a:r>
              <a:rPr lang="en-US" sz="2800" dirty="0" err="1">
                <a:solidFill>
                  <a:srgbClr val="FFFFFF"/>
                </a:solidFill>
              </a:rPr>
              <a:t>el</a:t>
            </a:r>
            <a:r>
              <a:rPr lang="en-US" sz="2800" dirty="0">
                <a:solidFill>
                  <a:srgbClr val="FFFFFF"/>
                </a:solidFill>
              </a:rPr>
              <a:t> don de </a:t>
            </a:r>
            <a:r>
              <a:rPr lang="en-US" sz="2800" dirty="0" err="1">
                <a:solidFill>
                  <a:srgbClr val="FFFFFF"/>
                </a:solidFill>
              </a:rPr>
              <a:t>exhortación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diría</a:t>
            </a:r>
            <a:r>
              <a:rPr lang="en-US" sz="2800" dirty="0">
                <a:solidFill>
                  <a:srgbClr val="FFFFFF"/>
                </a:solidFill>
              </a:rPr>
              <a:t>: “La </a:t>
            </a:r>
            <a:r>
              <a:rPr lang="en-US" sz="2800" dirty="0" err="1">
                <a:solidFill>
                  <a:srgbClr val="FFFFFF"/>
                </a:solidFill>
              </a:rPr>
              <a:t>próxima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vez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podemos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servir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el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postre</a:t>
            </a:r>
            <a:r>
              <a:rPr lang="en-US" sz="2800" dirty="0">
                <a:solidFill>
                  <a:srgbClr val="FFFFFF"/>
                </a:solidFill>
              </a:rPr>
              <a:t> con la comida”.</a:t>
            </a:r>
            <a:endParaRPr sz="2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</a:rPr>
              <a:t>Ella da </a:t>
            </a:r>
            <a:r>
              <a:rPr lang="en-US" sz="2800" dirty="0" err="1">
                <a:solidFill>
                  <a:srgbClr val="FFFFFF"/>
                </a:solidFill>
              </a:rPr>
              <a:t>una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solución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práctica</a:t>
            </a:r>
            <a:r>
              <a:rPr lang="en-US" sz="2800" dirty="0">
                <a:solidFill>
                  <a:srgbClr val="FFFFFF"/>
                </a:solidFill>
              </a:rPr>
              <a:t> al </a:t>
            </a:r>
            <a:r>
              <a:rPr lang="en-US" sz="2800" dirty="0" err="1">
                <a:solidFill>
                  <a:srgbClr val="FFFFFF"/>
                </a:solidFill>
              </a:rPr>
              <a:t>problema</a:t>
            </a:r>
            <a:r>
              <a:rPr lang="en-US" sz="2800" dirty="0">
                <a:solidFill>
                  <a:srgbClr val="FFFFFF"/>
                </a:solidFill>
              </a:rPr>
              <a:t>, para que no </a:t>
            </a:r>
            <a:r>
              <a:rPr lang="en-US" sz="2800" dirty="0" err="1">
                <a:solidFill>
                  <a:srgbClr val="FFFFFF"/>
                </a:solidFill>
              </a:rPr>
              <a:t>vuelva</a:t>
            </a:r>
            <a:r>
              <a:rPr lang="en-US" sz="2800" dirty="0">
                <a:solidFill>
                  <a:srgbClr val="FFFFFF"/>
                </a:solidFill>
              </a:rPr>
              <a:t> a </a:t>
            </a:r>
            <a:r>
              <a:rPr lang="en-US" sz="2800" dirty="0" err="1">
                <a:solidFill>
                  <a:srgbClr val="FFFFFF"/>
                </a:solidFill>
              </a:rPr>
              <a:t>suceder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</a:rPr>
              <a:t>(5) La persona con </a:t>
            </a:r>
            <a:r>
              <a:rPr lang="en-US" sz="2800" dirty="0" err="1">
                <a:solidFill>
                  <a:srgbClr val="FFFFFF"/>
                </a:solidFill>
              </a:rPr>
              <a:t>el</a:t>
            </a:r>
            <a:r>
              <a:rPr lang="en-US" sz="2800" dirty="0">
                <a:solidFill>
                  <a:srgbClr val="FFFFFF"/>
                </a:solidFill>
              </a:rPr>
              <a:t> don de </a:t>
            </a:r>
            <a:r>
              <a:rPr lang="en-US" sz="2800" dirty="0" err="1">
                <a:solidFill>
                  <a:srgbClr val="FFFFFF"/>
                </a:solidFill>
              </a:rPr>
              <a:t>dar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diría</a:t>
            </a:r>
            <a:r>
              <a:rPr lang="en-US" sz="2800" dirty="0">
                <a:solidFill>
                  <a:srgbClr val="FFFFFF"/>
                </a:solidFill>
              </a:rPr>
              <a:t>: “</a:t>
            </a:r>
            <a:r>
              <a:rPr lang="en-US" sz="2800" dirty="0" err="1">
                <a:solidFill>
                  <a:srgbClr val="FFFFFF"/>
                </a:solidFill>
              </a:rPr>
              <a:t>Compraré</a:t>
            </a:r>
            <a:r>
              <a:rPr lang="en-US" sz="2800" dirty="0">
                <a:solidFill>
                  <a:srgbClr val="FFFFFF"/>
                </a:solidFill>
              </a:rPr>
              <a:t> un </a:t>
            </a:r>
            <a:r>
              <a:rPr lang="en-US" sz="2800" dirty="0" err="1">
                <a:solidFill>
                  <a:srgbClr val="FFFFFF"/>
                </a:solidFill>
              </a:rPr>
              <a:t>postre</a:t>
            </a:r>
            <a:r>
              <a:rPr lang="en-US" sz="2800" dirty="0">
                <a:solidFill>
                  <a:srgbClr val="FFFFFF"/>
                </a:solidFill>
              </a:rPr>
              <a:t> nuevo”.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 err="1">
                <a:solidFill>
                  <a:srgbClr val="FFFFFF"/>
                </a:solidFill>
              </a:rPr>
              <a:t>Utiliza</a:t>
            </a:r>
            <a:r>
              <a:rPr lang="en-US" sz="2800" dirty="0">
                <a:solidFill>
                  <a:srgbClr val="FFFFFF"/>
                </a:solidFill>
              </a:rPr>
              <a:t> sus </a:t>
            </a:r>
            <a:r>
              <a:rPr lang="en-US" sz="2800" dirty="0" err="1">
                <a:solidFill>
                  <a:srgbClr val="FFFFFF"/>
                </a:solidFill>
              </a:rPr>
              <a:t>bienes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personales</a:t>
            </a:r>
            <a:r>
              <a:rPr lang="en-US" sz="2800" dirty="0">
                <a:solidFill>
                  <a:srgbClr val="FFFFFF"/>
                </a:solidFill>
              </a:rPr>
              <a:t> para </a:t>
            </a:r>
            <a:r>
              <a:rPr lang="en-US" sz="2800" dirty="0" err="1">
                <a:solidFill>
                  <a:srgbClr val="FFFFFF"/>
                </a:solidFill>
              </a:rPr>
              <a:t>satisfacer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necesidad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práctica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4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4"/>
          <p:cNvSpPr txBox="1"/>
          <p:nvPr/>
        </p:nvSpPr>
        <p:spPr>
          <a:xfrm>
            <a:off x="2090530" y="676839"/>
            <a:ext cx="8010940" cy="506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</a:rPr>
              <a:t>(6) La persona con </a:t>
            </a:r>
            <a:r>
              <a:rPr lang="en-US" sz="2800" dirty="0" err="1">
                <a:solidFill>
                  <a:srgbClr val="FFFFFF"/>
                </a:solidFill>
              </a:rPr>
              <a:t>el</a:t>
            </a:r>
            <a:r>
              <a:rPr lang="en-US" sz="2800" dirty="0">
                <a:solidFill>
                  <a:srgbClr val="FFFFFF"/>
                </a:solidFill>
              </a:rPr>
              <a:t> don de la misericordia </a:t>
            </a:r>
            <a:r>
              <a:rPr lang="en-US" sz="2800" dirty="0" err="1">
                <a:solidFill>
                  <a:srgbClr val="FFFFFF"/>
                </a:solidFill>
              </a:rPr>
              <a:t>respondería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abrazando</a:t>
            </a:r>
            <a:r>
              <a:rPr lang="en-US" sz="2800" dirty="0">
                <a:solidFill>
                  <a:srgbClr val="FFFFFF"/>
                </a:solidFill>
              </a:rPr>
              <a:t> a la </a:t>
            </a:r>
            <a:r>
              <a:rPr lang="en-US" sz="2800" dirty="0" err="1">
                <a:solidFill>
                  <a:srgbClr val="FFFFFF"/>
                </a:solidFill>
              </a:rPr>
              <a:t>anfitriona</a:t>
            </a:r>
            <a:r>
              <a:rPr lang="en-US" sz="2800" dirty="0">
                <a:solidFill>
                  <a:srgbClr val="FFFFFF"/>
                </a:solidFill>
              </a:rPr>
              <a:t> y </a:t>
            </a:r>
            <a:r>
              <a:rPr lang="en-US" sz="2800" dirty="0" err="1">
                <a:solidFill>
                  <a:srgbClr val="FFFFFF"/>
                </a:solidFill>
              </a:rPr>
              <a:t>diciendo</a:t>
            </a:r>
            <a:r>
              <a:rPr lang="en-US" sz="2800" dirty="0">
                <a:solidFill>
                  <a:srgbClr val="FFFFFF"/>
                </a:solidFill>
              </a:rPr>
              <a:t>: “</a:t>
            </a:r>
            <a:r>
              <a:rPr lang="en-US" sz="2800" dirty="0" err="1">
                <a:solidFill>
                  <a:srgbClr val="FFFFFF"/>
                </a:solidFill>
              </a:rPr>
              <a:t>Está</a:t>
            </a:r>
            <a:r>
              <a:rPr lang="en-US" sz="2800" dirty="0">
                <a:solidFill>
                  <a:srgbClr val="FFFFFF"/>
                </a:solidFill>
              </a:rPr>
              <a:t> bien. No </a:t>
            </a:r>
            <a:r>
              <a:rPr lang="en-US" sz="2800" dirty="0" err="1">
                <a:solidFill>
                  <a:srgbClr val="FFFFFF"/>
                </a:solidFill>
              </a:rPr>
              <a:t>te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sientas</a:t>
            </a:r>
            <a:r>
              <a:rPr lang="en-US" sz="2800" dirty="0">
                <a:solidFill>
                  <a:srgbClr val="FFFFFF"/>
                </a:solidFill>
              </a:rPr>
              <a:t> mal. </a:t>
            </a:r>
            <a:r>
              <a:rPr lang="en-US" sz="2800" dirty="0" err="1">
                <a:solidFill>
                  <a:srgbClr val="FFFFFF"/>
                </a:solidFill>
              </a:rPr>
              <a:t>Podría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pasarle</a:t>
            </a:r>
            <a:r>
              <a:rPr lang="en-US" sz="2800" dirty="0">
                <a:solidFill>
                  <a:srgbClr val="FFFFFF"/>
                </a:solidFill>
              </a:rPr>
              <a:t> a </a:t>
            </a:r>
            <a:r>
              <a:rPr lang="en-US" sz="2800" dirty="0" err="1">
                <a:solidFill>
                  <a:srgbClr val="FFFFFF"/>
                </a:solidFill>
              </a:rPr>
              <a:t>cualquiera</a:t>
            </a:r>
            <a:r>
              <a:rPr lang="en-US" sz="2800" dirty="0">
                <a:solidFill>
                  <a:srgbClr val="FFFFFF"/>
                </a:solidFill>
              </a:rPr>
              <a:t>."</a:t>
            </a:r>
            <a:endParaRPr sz="2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</a:rPr>
              <a:t>A </a:t>
            </a:r>
            <a:r>
              <a:rPr lang="en-US" sz="2800" dirty="0" err="1">
                <a:solidFill>
                  <a:srgbClr val="FFFFFF"/>
                </a:solidFill>
              </a:rPr>
              <a:t>ella</a:t>
            </a:r>
            <a:r>
              <a:rPr lang="en-US" sz="2800" dirty="0">
                <a:solidFill>
                  <a:srgbClr val="FFFFFF"/>
                </a:solidFill>
              </a:rPr>
              <a:t> no le </a:t>
            </a:r>
            <a:r>
              <a:rPr lang="en-US" sz="2800" dirty="0" err="1">
                <a:solidFill>
                  <a:srgbClr val="FFFFFF"/>
                </a:solidFill>
              </a:rPr>
              <a:t>importa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el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postre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  <a:endParaRPr sz="2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</a:rPr>
              <a:t>Ella no se </a:t>
            </a:r>
            <a:r>
              <a:rPr lang="en-US" sz="2800" dirty="0" err="1">
                <a:solidFill>
                  <a:srgbClr val="FFFFFF"/>
                </a:solidFill>
              </a:rPr>
              <a:t>enfoca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en</a:t>
            </a:r>
            <a:r>
              <a:rPr lang="en-US" sz="2800" dirty="0">
                <a:solidFill>
                  <a:srgbClr val="FFFFFF"/>
                </a:solidFill>
              </a:rPr>
              <a:t> las seis personas </a:t>
            </a:r>
            <a:r>
              <a:rPr lang="en-US" sz="2800" dirty="0" err="1">
                <a:solidFill>
                  <a:srgbClr val="FFFFFF"/>
                </a:solidFill>
              </a:rPr>
              <a:t>alrededor</a:t>
            </a:r>
            <a:r>
              <a:rPr lang="en-US" sz="2800" dirty="0">
                <a:solidFill>
                  <a:srgbClr val="FFFFFF"/>
                </a:solidFill>
              </a:rPr>
              <a:t> de la mesa.</a:t>
            </a:r>
            <a:endParaRPr sz="2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</a:rPr>
              <a:t>Ella </a:t>
            </a:r>
            <a:r>
              <a:rPr lang="en-US" sz="2800" dirty="0" err="1">
                <a:solidFill>
                  <a:srgbClr val="FFFFFF"/>
                </a:solidFill>
              </a:rPr>
              <a:t>está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empatizando</a:t>
            </a:r>
            <a:r>
              <a:rPr lang="en-US" sz="2800" dirty="0">
                <a:solidFill>
                  <a:srgbClr val="FFFFFF"/>
                </a:solidFill>
              </a:rPr>
              <a:t> con </a:t>
            </a:r>
            <a:r>
              <a:rPr lang="en-US" sz="2800" dirty="0" err="1">
                <a:solidFill>
                  <a:srgbClr val="FFFFFF"/>
                </a:solidFill>
              </a:rPr>
              <a:t>esa</a:t>
            </a:r>
            <a:r>
              <a:rPr lang="en-US" sz="2800" dirty="0">
                <a:solidFill>
                  <a:srgbClr val="FFFFFF"/>
                </a:solidFill>
              </a:rPr>
              <a:t> persona que </a:t>
            </a:r>
            <a:r>
              <a:rPr lang="en-US" sz="2800" dirty="0" err="1">
                <a:solidFill>
                  <a:srgbClr val="FFFFFF"/>
                </a:solidFill>
              </a:rPr>
              <a:t>está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angustiada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en</a:t>
            </a:r>
            <a:r>
              <a:rPr lang="en-US" sz="2800" dirty="0">
                <a:solidFill>
                  <a:srgbClr val="FFFFFF"/>
                </a:solidFill>
              </a:rPr>
              <a:t> ese </a:t>
            </a:r>
            <a:r>
              <a:rPr lang="en-US" sz="2800" dirty="0" err="1">
                <a:solidFill>
                  <a:srgbClr val="FFFFFF"/>
                </a:solidFill>
              </a:rPr>
              <a:t>momento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  <a:endParaRPr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5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5"/>
          <p:cNvSpPr txBox="1"/>
          <p:nvPr/>
        </p:nvSpPr>
        <p:spPr>
          <a:xfrm>
            <a:off x="2286000" y="1151473"/>
            <a:ext cx="7991062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</a:rPr>
              <a:t>(7) Y la persona con </a:t>
            </a:r>
            <a:r>
              <a:rPr lang="en-US" sz="3000" dirty="0" err="1">
                <a:solidFill>
                  <a:srgbClr val="FFFFFF"/>
                </a:solidFill>
              </a:rPr>
              <a:t>el</a:t>
            </a:r>
            <a:r>
              <a:rPr lang="en-US" sz="3000" dirty="0">
                <a:solidFill>
                  <a:srgbClr val="FFFFFF"/>
                </a:solidFill>
              </a:rPr>
              <a:t> don de </a:t>
            </a:r>
            <a:r>
              <a:rPr lang="en-US" sz="3000" dirty="0" err="1">
                <a:solidFill>
                  <a:srgbClr val="FFFFFF"/>
                </a:solidFill>
              </a:rPr>
              <a:t>liderar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respondería</a:t>
            </a:r>
            <a:r>
              <a:rPr lang="en-US" sz="3000" dirty="0">
                <a:solidFill>
                  <a:srgbClr val="FFFFFF"/>
                </a:solidFill>
              </a:rPr>
              <a:t> al </a:t>
            </a:r>
            <a:r>
              <a:rPr lang="en-US" sz="3000" dirty="0" err="1">
                <a:solidFill>
                  <a:srgbClr val="FFFFFF"/>
                </a:solidFill>
              </a:rPr>
              <a:t>postre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derramado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diciendo</a:t>
            </a:r>
            <a:r>
              <a:rPr lang="en-US" sz="3000" dirty="0">
                <a:solidFill>
                  <a:srgbClr val="FFFFFF"/>
                </a:solidFill>
              </a:rPr>
              <a:t>: “Bob, ¿</a:t>
            </a:r>
            <a:r>
              <a:rPr lang="en-US" sz="3000" dirty="0" err="1">
                <a:solidFill>
                  <a:srgbClr val="FFFFFF"/>
                </a:solidFill>
              </a:rPr>
              <a:t>podrías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traer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algunas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toallas</a:t>
            </a:r>
            <a:r>
              <a:rPr lang="en-US" sz="3000" dirty="0">
                <a:solidFill>
                  <a:srgbClr val="FFFFFF"/>
                </a:solidFill>
              </a:rPr>
              <a:t> para </a:t>
            </a:r>
            <a:r>
              <a:rPr lang="en-US" sz="3000" dirty="0" err="1">
                <a:solidFill>
                  <a:srgbClr val="FFFFFF"/>
                </a:solidFill>
              </a:rPr>
              <a:t>limpiar</a:t>
            </a:r>
            <a:r>
              <a:rPr lang="en-US" sz="3000" dirty="0">
                <a:solidFill>
                  <a:srgbClr val="FFFFFF"/>
                </a:solidFill>
              </a:rPr>
              <a:t> la mesa? Mari, </a:t>
            </a:r>
            <a:r>
              <a:rPr lang="en-US" sz="3000" dirty="0" err="1">
                <a:solidFill>
                  <a:srgbClr val="FFFFFF"/>
                </a:solidFill>
              </a:rPr>
              <a:t>toma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el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trapeador</a:t>
            </a:r>
            <a:r>
              <a:rPr lang="en-US" sz="3000" dirty="0">
                <a:solidFill>
                  <a:srgbClr val="FFFFFF"/>
                </a:solidFill>
              </a:rPr>
              <a:t> para </a:t>
            </a:r>
            <a:r>
              <a:rPr lang="en-US" sz="3000" dirty="0" err="1">
                <a:solidFill>
                  <a:srgbClr val="FFFFFF"/>
                </a:solidFill>
              </a:rPr>
              <a:t>el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piso</a:t>
            </a:r>
            <a:r>
              <a:rPr lang="en-US" sz="3000" dirty="0">
                <a:solidFill>
                  <a:srgbClr val="FFFFFF"/>
                </a:solidFill>
              </a:rPr>
              <a:t>. Y Janet, </a:t>
            </a:r>
            <a:r>
              <a:rPr lang="en-US" sz="3000" dirty="0" err="1">
                <a:solidFill>
                  <a:srgbClr val="FFFFFF"/>
                </a:solidFill>
              </a:rPr>
              <a:t>ayúdame</a:t>
            </a:r>
            <a:r>
              <a:rPr lang="en-US" sz="3000" dirty="0">
                <a:solidFill>
                  <a:srgbClr val="FFFFFF"/>
                </a:solidFill>
              </a:rPr>
              <a:t> a </a:t>
            </a:r>
            <a:r>
              <a:rPr lang="en-US" sz="3000" dirty="0" err="1">
                <a:solidFill>
                  <a:srgbClr val="FFFFFF"/>
                </a:solidFill>
              </a:rPr>
              <a:t>preparar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algún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otro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postre</a:t>
            </a:r>
            <a:r>
              <a:rPr lang="en-US" sz="3000" dirty="0">
                <a:solidFill>
                  <a:srgbClr val="FFFFFF"/>
                </a:solidFill>
              </a:rPr>
              <a:t>.</a:t>
            </a:r>
            <a:endParaRPr sz="3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</a:rPr>
              <a:t>Ese es </a:t>
            </a:r>
            <a:r>
              <a:rPr lang="en-US" sz="3000" dirty="0" err="1">
                <a:solidFill>
                  <a:srgbClr val="FFFFFF"/>
                </a:solidFill>
              </a:rPr>
              <a:t>el</a:t>
            </a:r>
            <a:r>
              <a:rPr lang="en-US" sz="3000" dirty="0">
                <a:solidFill>
                  <a:srgbClr val="FFFFFF"/>
                </a:solidFill>
              </a:rPr>
              <a:t> don de </a:t>
            </a:r>
            <a:r>
              <a:rPr lang="en-US" sz="3000" dirty="0" err="1">
                <a:solidFill>
                  <a:srgbClr val="FFFFFF"/>
                </a:solidFill>
              </a:rPr>
              <a:t>liderar</a:t>
            </a:r>
            <a:r>
              <a:rPr lang="en-US" sz="3000" dirty="0">
                <a:solidFill>
                  <a:srgbClr val="FFFFFF"/>
                </a:solidFill>
              </a:rPr>
              <a:t>.</a:t>
            </a:r>
            <a:endParaRPr sz="3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5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5"/>
          <p:cNvSpPr txBox="1"/>
          <p:nvPr/>
        </p:nvSpPr>
        <p:spPr>
          <a:xfrm>
            <a:off x="1335156" y="1568250"/>
            <a:ext cx="9521687" cy="312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rgbClr val="FFFFFF"/>
                </a:solidFill>
              </a:rPr>
              <a:t>Ahora</a:t>
            </a:r>
            <a:r>
              <a:rPr lang="en-US" sz="3000" dirty="0">
                <a:solidFill>
                  <a:srgbClr val="FFFFFF"/>
                </a:solidFill>
              </a:rPr>
              <a:t>, </a:t>
            </a:r>
            <a:r>
              <a:rPr lang="en-US" sz="3000" dirty="0" err="1">
                <a:solidFill>
                  <a:srgbClr val="FFFFFF"/>
                </a:solidFill>
              </a:rPr>
              <a:t>recuerda</a:t>
            </a:r>
            <a:r>
              <a:rPr lang="en-US" sz="3000" dirty="0">
                <a:solidFill>
                  <a:srgbClr val="FFFFFF"/>
                </a:solidFill>
              </a:rPr>
              <a:t> que </a:t>
            </a:r>
            <a:r>
              <a:rPr lang="en-US" sz="3000" dirty="0" err="1">
                <a:solidFill>
                  <a:srgbClr val="FFFFFF"/>
                </a:solidFill>
              </a:rPr>
              <a:t>todos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los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dones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espirituales</a:t>
            </a:r>
            <a:r>
              <a:rPr lang="en-US" sz="3000" dirty="0">
                <a:solidFill>
                  <a:srgbClr val="FFFFFF"/>
                </a:solidFill>
              </a:rPr>
              <a:t> son </a:t>
            </a:r>
            <a:r>
              <a:rPr lang="en-US" sz="3000" dirty="0" err="1">
                <a:solidFill>
                  <a:srgbClr val="FFFFFF"/>
                </a:solidFill>
              </a:rPr>
              <a:t>necesarios</a:t>
            </a:r>
            <a:r>
              <a:rPr lang="en-US" sz="3000" dirty="0">
                <a:solidFill>
                  <a:srgbClr val="FFFFFF"/>
                </a:solidFill>
              </a:rPr>
              <a:t> para </a:t>
            </a:r>
            <a:r>
              <a:rPr lang="en-US" sz="3000" dirty="0" err="1">
                <a:solidFill>
                  <a:srgbClr val="FFFFFF"/>
                </a:solidFill>
              </a:rPr>
              <a:t>el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buen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funcionamiento</a:t>
            </a:r>
            <a:r>
              <a:rPr lang="en-US" sz="3000" dirty="0">
                <a:solidFill>
                  <a:srgbClr val="FFFFFF"/>
                </a:solidFill>
              </a:rPr>
              <a:t> del </a:t>
            </a:r>
            <a:r>
              <a:rPr lang="en-US" sz="3000" dirty="0" err="1">
                <a:solidFill>
                  <a:srgbClr val="FFFFFF"/>
                </a:solidFill>
              </a:rPr>
              <a:t>cuerpo</a:t>
            </a:r>
            <a:r>
              <a:rPr lang="en-US" sz="3000" dirty="0">
                <a:solidFill>
                  <a:srgbClr val="FFFFFF"/>
                </a:solidFill>
              </a:rPr>
              <a:t> de Cristo.</a:t>
            </a:r>
            <a:endParaRPr sz="3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FFFFFF"/>
                </a:solidFill>
              </a:rPr>
              <a:t>Y lo </a:t>
            </a:r>
            <a:r>
              <a:rPr lang="en-US" sz="3000" dirty="0" err="1">
                <a:solidFill>
                  <a:srgbClr val="FFFFFF"/>
                </a:solidFill>
              </a:rPr>
              <a:t>más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importante</a:t>
            </a:r>
            <a:r>
              <a:rPr lang="en-US" sz="3000" dirty="0">
                <a:solidFill>
                  <a:srgbClr val="FFFFFF"/>
                </a:solidFill>
              </a:rPr>
              <a:t>, Dios </a:t>
            </a:r>
            <a:r>
              <a:rPr lang="en-US" sz="3000" dirty="0" err="1">
                <a:solidFill>
                  <a:srgbClr val="FFFFFF"/>
                </a:solidFill>
              </a:rPr>
              <a:t>quiere</a:t>
            </a:r>
            <a:r>
              <a:rPr lang="en-US" sz="3000" dirty="0">
                <a:solidFill>
                  <a:srgbClr val="FFFFFF"/>
                </a:solidFill>
              </a:rPr>
              <a:t> que </a:t>
            </a:r>
            <a:r>
              <a:rPr lang="en-US" sz="3000" dirty="0" err="1">
                <a:solidFill>
                  <a:srgbClr val="FFFFFF"/>
                </a:solidFill>
              </a:rPr>
              <a:t>mostremos</a:t>
            </a:r>
            <a:r>
              <a:rPr lang="en-US" sz="3000" dirty="0">
                <a:solidFill>
                  <a:srgbClr val="FFFFFF"/>
                </a:solidFill>
              </a:rPr>
              <a:t> las </a:t>
            </a:r>
            <a:r>
              <a:rPr lang="en-US" sz="3000" dirty="0" err="1">
                <a:solidFill>
                  <a:srgbClr val="FFFFFF"/>
                </a:solidFill>
              </a:rPr>
              <a:t>características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cada</a:t>
            </a:r>
            <a:r>
              <a:rPr lang="en-US" sz="3000" dirty="0">
                <a:solidFill>
                  <a:srgbClr val="FFFFFF"/>
                </a:solidFill>
              </a:rPr>
              <a:t> uno de </a:t>
            </a:r>
            <a:r>
              <a:rPr lang="en-US" sz="3000" dirty="0" err="1">
                <a:solidFill>
                  <a:srgbClr val="FFFFFF"/>
                </a:solidFill>
              </a:rPr>
              <a:t>los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dones</a:t>
            </a:r>
            <a:r>
              <a:rPr lang="en-US" sz="3000" dirty="0">
                <a:solidFill>
                  <a:srgbClr val="FFFFFF"/>
                </a:solidFill>
              </a:rPr>
              <a:t>.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15001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7F4F-346A-264E-A323-3C71370B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86" y="1112405"/>
            <a:ext cx="3259016" cy="543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0" kern="12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Breakout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BD621-952A-5E43-A0D8-47ECE7DF8758}"/>
              </a:ext>
            </a:extLst>
          </p:cNvPr>
          <p:cNvSpPr/>
          <p:nvPr/>
        </p:nvSpPr>
        <p:spPr>
          <a:xfrm>
            <a:off x="671513" y="601200"/>
            <a:ext cx="3123783" cy="5789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buClr>
                <a:schemeClr val="accent1"/>
              </a:buClr>
              <a:buSzPct val="92000"/>
            </a:pPr>
            <a:r>
              <a:rPr lang="es-ES" sz="3600" dirty="0"/>
              <a:t>¿Con cuál de los 7 te identificaste?</a:t>
            </a:r>
          </a:p>
          <a:p>
            <a:pPr algn="ctr" defTabSz="457200">
              <a:buClr>
                <a:schemeClr val="accent1"/>
              </a:buClr>
              <a:buSzPct val="92000"/>
            </a:pPr>
            <a:endParaRPr lang="es-ES" sz="1800" dirty="0"/>
          </a:p>
          <a:p>
            <a:pPr marL="571500" indent="-571500" defTabSz="457200"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r>
              <a:rPr lang="es-ES" sz="3200" dirty="0"/>
              <a:t>Profecía</a:t>
            </a:r>
          </a:p>
          <a:p>
            <a:pPr marL="571500" indent="-571500" defTabSz="457200"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r>
              <a:rPr lang="es-ES" sz="3200" dirty="0"/>
              <a:t>Servicio</a:t>
            </a:r>
          </a:p>
          <a:p>
            <a:pPr marL="571500" indent="-571500" defTabSz="457200"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r>
              <a:rPr lang="es-ES" sz="3200" dirty="0"/>
              <a:t>Enseñar</a:t>
            </a:r>
          </a:p>
          <a:p>
            <a:pPr marL="571500" indent="-571500" defTabSz="457200"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r>
              <a:rPr lang="es-ES" sz="3200" dirty="0"/>
              <a:t>Exhortación</a:t>
            </a:r>
          </a:p>
          <a:p>
            <a:pPr marL="571500" indent="-571500" defTabSz="457200"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r>
              <a:rPr lang="es-ES" sz="3200" dirty="0"/>
              <a:t>Diría </a:t>
            </a:r>
          </a:p>
          <a:p>
            <a:pPr marL="571500" indent="-571500" defTabSz="457200"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r>
              <a:rPr lang="es-ES" sz="3200" dirty="0"/>
              <a:t>Misericordia</a:t>
            </a:r>
          </a:p>
          <a:p>
            <a:pPr marL="571500" indent="-571500" defTabSz="457200">
              <a:buClr>
                <a:schemeClr val="accent1"/>
              </a:buClr>
              <a:buSzPct val="92000"/>
              <a:buFont typeface="Arial" panose="020B0604020202020204" pitchFamily="34" charset="0"/>
              <a:buChar char="•"/>
            </a:pPr>
            <a:r>
              <a:rPr lang="es-ES" sz="3200" dirty="0"/>
              <a:t>Liderar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C53B6-E667-3546-A1C8-96294BD21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8" r="7647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39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6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7"/>
          <p:cNvSpPr txBox="1"/>
          <p:nvPr/>
        </p:nvSpPr>
        <p:spPr>
          <a:xfrm>
            <a:off x="228600" y="533400"/>
            <a:ext cx="7845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Saber es la mitad de la batalla</a:t>
            </a:r>
            <a:r>
              <a:rPr lang="en-US" sz="4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7"/>
          <p:cNvSpPr txBox="1"/>
          <p:nvPr/>
        </p:nvSpPr>
        <p:spPr>
          <a:xfrm>
            <a:off x="0" y="1981200"/>
            <a:ext cx="1219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lang="en-US" sz="8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¡Ejercita los dones que Dios te ha dado!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8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8"/>
          <p:cNvSpPr txBox="1"/>
          <p:nvPr/>
        </p:nvSpPr>
        <p:spPr>
          <a:xfrm>
            <a:off x="0" y="2590800"/>
            <a:ext cx="12192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lang="en-US" sz="8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PREGUNTAS</a:t>
            </a:r>
            <a:r>
              <a:rPr lang="en-US" sz="88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  <a:endParaRPr sz="8800" b="1" i="1" u="sng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5d54dad51_0_0"/>
          <p:cNvSpPr txBox="1"/>
          <p:nvPr/>
        </p:nvSpPr>
        <p:spPr>
          <a:xfrm>
            <a:off x="572089" y="818468"/>
            <a:ext cx="6098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¿Por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qué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no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usarlo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05d54dad51_0_0"/>
          <p:cNvSpPr txBox="1"/>
          <p:nvPr/>
        </p:nvSpPr>
        <p:spPr>
          <a:xfrm>
            <a:off x="572089" y="1910166"/>
            <a:ext cx="6324656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</a:rPr>
              <a:t>Después</a:t>
            </a:r>
            <a:r>
              <a:rPr lang="en-US" sz="3200" dirty="0">
                <a:solidFill>
                  <a:srgbClr val="FFFFFF"/>
                </a:solidFill>
              </a:rPr>
              <a:t> de </a:t>
            </a:r>
            <a:r>
              <a:rPr lang="en-US" sz="3200" dirty="0" err="1">
                <a:solidFill>
                  <a:srgbClr val="FFFFFF"/>
                </a:solidFill>
              </a:rPr>
              <a:t>una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experiencia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Home Depot o Michaels, </a:t>
            </a:r>
            <a:r>
              <a:rPr lang="en-US" sz="3200" dirty="0" err="1">
                <a:solidFill>
                  <a:srgbClr val="FFFFFF"/>
                </a:solidFill>
              </a:rPr>
              <a:t>cada</a:t>
            </a:r>
            <a:r>
              <a:rPr lang="en-US" sz="3200" dirty="0">
                <a:solidFill>
                  <a:srgbClr val="FFFFFF"/>
                </a:solidFill>
              </a:rPr>
              <a:t> persona </a:t>
            </a:r>
            <a:r>
              <a:rPr lang="en-US" sz="3200" dirty="0" err="1">
                <a:solidFill>
                  <a:srgbClr val="FFFFFF"/>
                </a:solidFill>
              </a:rPr>
              <a:t>está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capacitada</a:t>
            </a:r>
            <a:r>
              <a:rPr lang="en-US" sz="3200" dirty="0">
                <a:solidFill>
                  <a:srgbClr val="FFFFFF"/>
                </a:solidFill>
              </a:rPr>
              <a:t> para </a:t>
            </a:r>
            <a:r>
              <a:rPr lang="en-US" sz="3200" dirty="0" err="1">
                <a:solidFill>
                  <a:srgbClr val="FFFFFF"/>
                </a:solidFill>
              </a:rPr>
              <a:t>trabajar</a:t>
            </a:r>
            <a:r>
              <a:rPr lang="en-US" sz="3200" dirty="0">
                <a:solidFill>
                  <a:srgbClr val="FFFFFF"/>
                </a:solidFill>
              </a:rPr>
              <a:t> de </a:t>
            </a:r>
            <a:r>
              <a:rPr lang="en-US" sz="3200" dirty="0" err="1">
                <a:solidFill>
                  <a:srgbClr val="FFFFFF"/>
                </a:solidFill>
              </a:rPr>
              <a:t>acuerdo</a:t>
            </a:r>
            <a:r>
              <a:rPr lang="en-US" sz="3200" dirty="0">
                <a:solidFill>
                  <a:srgbClr val="FFFFFF"/>
                </a:solidFill>
              </a:rPr>
              <a:t> con sus </a:t>
            </a:r>
            <a:r>
              <a:rPr lang="en-US" sz="3200" dirty="0" err="1">
                <a:solidFill>
                  <a:srgbClr val="FFFFFF"/>
                </a:solidFill>
              </a:rPr>
              <a:t>propios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dones</a:t>
            </a:r>
            <a:r>
              <a:rPr lang="en-US" sz="3200" dirty="0">
                <a:solidFill>
                  <a:srgbClr val="FFFFFF"/>
                </a:solidFill>
              </a:rPr>
              <a:t> y </a:t>
            </a:r>
            <a:r>
              <a:rPr lang="en-US" sz="3200" dirty="0" err="1">
                <a:solidFill>
                  <a:srgbClr val="FFFFFF"/>
                </a:solidFill>
              </a:rPr>
              <a:t>talentos</a:t>
            </a:r>
            <a:r>
              <a:rPr lang="en-US" sz="3200" dirty="0">
                <a:solidFill>
                  <a:srgbClr val="FFFFFF"/>
                </a:solidFill>
              </a:rPr>
              <a:t> que </a:t>
            </a:r>
            <a:r>
              <a:rPr lang="en-US" sz="3200" dirty="0" err="1">
                <a:solidFill>
                  <a:srgbClr val="FFFFFF"/>
                </a:solidFill>
              </a:rPr>
              <a:t>desea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desarrollar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205d54dad5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745" y="1309930"/>
            <a:ext cx="4611938" cy="4238140"/>
          </a:xfrm>
          <a:prstGeom prst="rect">
            <a:avLst/>
          </a:prstGeom>
          <a:noFill/>
          <a:ln>
            <a:noFill/>
          </a:ln>
          <a:effectLst>
            <a:outerShdw blurRad="142875" dist="1333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3886200" y="2362199"/>
            <a:ext cx="83058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"/>
          <p:cNvSpPr txBox="1"/>
          <p:nvPr/>
        </p:nvSpPr>
        <p:spPr>
          <a:xfrm>
            <a:off x="1900066" y="775165"/>
            <a:ext cx="6913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b="0" i="0" u="none" strike="noStrike" cap="none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Romanos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12:4-8 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4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RVR1995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1069383" y="1817176"/>
            <a:ext cx="10053234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 la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manera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un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cuerpo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tenemos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muchos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miembros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pero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no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todos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miembros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tienen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la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misma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función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así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nosotros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siendo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muchos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somos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un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cuerpo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Cristo, y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todos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miembros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unos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otros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Tenemos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pues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diferentes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dones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según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la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gracia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es dada:</a:t>
            </a:r>
            <a:endParaRPr sz="36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086530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3886200" y="2362199"/>
            <a:ext cx="83058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"/>
          <p:cNvSpPr txBox="1"/>
          <p:nvPr/>
        </p:nvSpPr>
        <p:spPr>
          <a:xfrm>
            <a:off x="2473504" y="1029346"/>
            <a:ext cx="6913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b="0" i="0" u="none" strike="noStrike" cap="none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Romanos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12:4-8 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4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RVR1995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1534332" y="2204634"/>
            <a:ext cx="9872420" cy="40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tiene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don de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profecía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úselo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conforme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 la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medida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de la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servicio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servir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enseña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la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enseñanza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exhorta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la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exhortación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reparte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con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generosidad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preside, con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solicitud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;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hace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misericordia, con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alegría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3200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2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/>
        </p:nvSpPr>
        <p:spPr>
          <a:xfrm>
            <a:off x="3589247" y="429802"/>
            <a:ext cx="6098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Dios contra </a:t>
            </a:r>
            <a:r>
              <a:rPr lang="en-US" sz="4400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diablo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946921" y="1468650"/>
            <a:ext cx="11849400" cy="3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28600" marR="0" lvl="0" indent="-19812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El SEÑOR ha </a:t>
            </a:r>
            <a:r>
              <a:rPr lang="en-US" sz="3200" dirty="0" err="1">
                <a:solidFill>
                  <a:srgbClr val="FFFFFF"/>
                </a:solidFill>
              </a:rPr>
              <a:t>equipado</a:t>
            </a:r>
            <a:r>
              <a:rPr lang="en-US" sz="3200" dirty="0">
                <a:solidFill>
                  <a:srgbClr val="FFFFFF"/>
                </a:solidFill>
              </a:rPr>
              <a:t> a </a:t>
            </a:r>
            <a:r>
              <a:rPr lang="en-US" sz="3200" dirty="0" err="1">
                <a:solidFill>
                  <a:srgbClr val="FFFFFF"/>
                </a:solidFill>
              </a:rPr>
              <a:t>cada</a:t>
            </a:r>
            <a:r>
              <a:rPr lang="en-US" sz="3200" dirty="0">
                <a:solidFill>
                  <a:srgbClr val="FFFFFF"/>
                </a:solidFill>
              </a:rPr>
              <a:t> persona con al </a:t>
            </a:r>
            <a:r>
              <a:rPr lang="en-US" sz="3200" dirty="0" err="1">
                <a:solidFill>
                  <a:srgbClr val="FFFFFF"/>
                </a:solidFill>
              </a:rPr>
              <a:t>menos</a:t>
            </a:r>
            <a:r>
              <a:rPr lang="en-US" sz="3200" dirty="0">
                <a:solidFill>
                  <a:srgbClr val="FFFFFF"/>
                </a:solidFill>
              </a:rPr>
              <a:t> un don </a:t>
            </a:r>
            <a:r>
              <a:rPr lang="en-US" sz="3200" dirty="0" err="1">
                <a:solidFill>
                  <a:srgbClr val="FFFFFF"/>
                </a:solidFill>
              </a:rPr>
              <a:t>espiritual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9812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El </a:t>
            </a:r>
            <a:r>
              <a:rPr lang="en-US" sz="3200" dirty="0" err="1">
                <a:solidFill>
                  <a:srgbClr val="FFFFFF"/>
                </a:solidFill>
              </a:rPr>
              <a:t>deseo</a:t>
            </a:r>
            <a:r>
              <a:rPr lang="en-US" sz="3200" dirty="0">
                <a:solidFill>
                  <a:srgbClr val="FFFFFF"/>
                </a:solidFill>
              </a:rPr>
              <a:t> de Dios es que </a:t>
            </a:r>
            <a:r>
              <a:rPr lang="en-US" sz="3200" dirty="0" err="1">
                <a:solidFill>
                  <a:srgbClr val="FFFFFF"/>
                </a:solidFill>
              </a:rPr>
              <a:t>hagamos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crecer</a:t>
            </a:r>
            <a:r>
              <a:rPr lang="en-US" sz="3200" dirty="0">
                <a:solidFill>
                  <a:srgbClr val="FFFFFF"/>
                </a:solidFill>
              </a:rPr>
              <a:t> la </a:t>
            </a:r>
            <a:r>
              <a:rPr lang="en-US" sz="3200" dirty="0" err="1">
                <a:solidFill>
                  <a:srgbClr val="FFFFFF"/>
                </a:solidFill>
              </a:rPr>
              <a:t>iglesia</a:t>
            </a:r>
            <a:r>
              <a:rPr lang="en-US" sz="3200" dirty="0">
                <a:solidFill>
                  <a:srgbClr val="FFFFFF"/>
                </a:solidFill>
              </a:rPr>
              <a:t> y/o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ministerio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juvenil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cual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estemos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trabajando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usando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nuestros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dones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9812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El </a:t>
            </a:r>
            <a:r>
              <a:rPr lang="en-US" sz="3200" dirty="0" err="1">
                <a:solidFill>
                  <a:srgbClr val="FFFFFF"/>
                </a:solidFill>
              </a:rPr>
              <a:t>deseo</a:t>
            </a:r>
            <a:r>
              <a:rPr lang="en-US" sz="3200" dirty="0">
                <a:solidFill>
                  <a:srgbClr val="FFFFFF"/>
                </a:solidFill>
              </a:rPr>
              <a:t> del </a:t>
            </a:r>
            <a:r>
              <a:rPr lang="en-US" sz="3200" dirty="0" err="1">
                <a:solidFill>
                  <a:srgbClr val="FFFFFF"/>
                </a:solidFill>
              </a:rPr>
              <a:t>enemigo</a:t>
            </a:r>
            <a:r>
              <a:rPr lang="en-US" sz="3200" dirty="0">
                <a:solidFill>
                  <a:srgbClr val="FFFFFF"/>
                </a:solidFill>
              </a:rPr>
              <a:t> es que </a:t>
            </a:r>
            <a:r>
              <a:rPr lang="en-US" sz="3200" dirty="0" err="1">
                <a:solidFill>
                  <a:srgbClr val="FFFFFF"/>
                </a:solidFill>
              </a:rPr>
              <a:t>los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guardemos</a:t>
            </a:r>
            <a:r>
              <a:rPr lang="en-US" sz="3200" dirty="0">
                <a:solidFill>
                  <a:srgbClr val="FFFFFF"/>
                </a:solidFill>
              </a:rPr>
              <a:t> para </a:t>
            </a:r>
            <a:r>
              <a:rPr lang="en-US" sz="3200" dirty="0" err="1">
                <a:solidFill>
                  <a:srgbClr val="FFFFFF"/>
                </a:solidFill>
              </a:rPr>
              <a:t>nosotros</a:t>
            </a:r>
            <a:r>
              <a:rPr lang="en-US" sz="3200" dirty="0">
                <a:solidFill>
                  <a:srgbClr val="FFFFFF"/>
                </a:solidFill>
              </a:rPr>
              <a:t>. </a:t>
            </a:r>
            <a:endParaRPr sz="32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</a:rPr>
              <a:t>   Al </a:t>
            </a:r>
            <a:r>
              <a:rPr lang="en-US" sz="3200" dirty="0" err="1">
                <a:solidFill>
                  <a:srgbClr val="FFFFFF"/>
                </a:solidFill>
              </a:rPr>
              <a:t>guardarlos</a:t>
            </a:r>
            <a:r>
              <a:rPr lang="en-US" sz="3200" dirty="0">
                <a:solidFill>
                  <a:srgbClr val="FFFFFF"/>
                </a:solidFill>
              </a:rPr>
              <a:t> para </a:t>
            </a:r>
            <a:r>
              <a:rPr lang="en-US" sz="3200" dirty="0" err="1">
                <a:solidFill>
                  <a:srgbClr val="FFFFFF"/>
                </a:solidFill>
              </a:rPr>
              <a:t>nosotros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  <a:r>
              <a:rPr lang="en-US" sz="3200" dirty="0" err="1">
                <a:solidFill>
                  <a:srgbClr val="FFFFFF"/>
                </a:solidFill>
              </a:rPr>
              <a:t>impide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su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crecimiento</a:t>
            </a:r>
            <a:r>
              <a:rPr lang="en-US" sz="3200" dirty="0">
                <a:solidFill>
                  <a:srgbClr val="FFFFFF"/>
                </a:solidFill>
              </a:rPr>
              <a:t> y </a:t>
            </a:r>
            <a:r>
              <a:rPr lang="en-US" sz="3200" dirty="0" err="1">
                <a:solidFill>
                  <a:srgbClr val="FFFFFF"/>
                </a:solidFill>
              </a:rPr>
              <a:t>el</a:t>
            </a:r>
            <a:r>
              <a:rPr lang="en-US" sz="3200" dirty="0">
                <a:solidFill>
                  <a:srgbClr val="FFFFFF"/>
                </a:solidFill>
              </a:rPr>
              <a:t> de </a:t>
            </a:r>
            <a:endParaRPr sz="32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</a:rPr>
              <a:t>   las </a:t>
            </a:r>
            <a:r>
              <a:rPr lang="en-US" sz="3200" dirty="0" err="1">
                <a:solidFill>
                  <a:srgbClr val="FFFFFF"/>
                </a:solidFill>
              </a:rPr>
              <a:t>iglesias</a:t>
            </a:r>
            <a:r>
              <a:rPr lang="en-US" sz="3200" dirty="0">
                <a:solidFill>
                  <a:srgbClr val="FFFFFF"/>
                </a:solidFill>
              </a:rPr>
              <a:t> y/o </a:t>
            </a:r>
            <a:r>
              <a:rPr lang="en-US" sz="3200" dirty="0" err="1">
                <a:solidFill>
                  <a:srgbClr val="FFFFFF"/>
                </a:solidFill>
              </a:rPr>
              <a:t>los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ministerios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endParaRPr sz="32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FF"/>
                </a:solidFill>
              </a:rPr>
              <a:t>   juveniles.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1" name="Google Shape;20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8671" y="4417016"/>
            <a:ext cx="4513630" cy="2371283"/>
          </a:xfrm>
          <a:prstGeom prst="rect">
            <a:avLst/>
          </a:prstGeom>
          <a:noFill/>
          <a:ln>
            <a:noFill/>
          </a:ln>
          <a:effectLst>
            <a:outerShdw blurRad="114300" dist="1143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6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3886200" y="2362199"/>
            <a:ext cx="83058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 txBox="1"/>
          <p:nvPr/>
        </p:nvSpPr>
        <p:spPr>
          <a:xfrm>
            <a:off x="2532595" y="672885"/>
            <a:ext cx="8181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 </a:t>
            </a:r>
            <a:r>
              <a:rPr lang="en-US" sz="44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Pedro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4:7-11 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4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RVR1995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1477505" y="1867546"/>
            <a:ext cx="923699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</a:pP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 fin de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todas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las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cosas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se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acerca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; sed,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pues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sobrios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y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velad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oración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 Y ante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todo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tened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entre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vosotros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ferviente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amor,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porque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amor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cubrirá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multitud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pecados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Hospedaos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unos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otros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sin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murmuraciones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Cada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uno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según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don que ha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recibido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ministrelo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otros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como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buenos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administradores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de la multiforme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gracia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de Dios. </a:t>
            </a:r>
            <a:endParaRPr sz="3200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6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3851329" y="2129725"/>
            <a:ext cx="83058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6"/>
          <p:cNvSpPr txBox="1"/>
          <p:nvPr/>
        </p:nvSpPr>
        <p:spPr>
          <a:xfrm>
            <a:off x="2713409" y="800870"/>
            <a:ext cx="8181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ahoma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 </a:t>
            </a:r>
            <a:r>
              <a:rPr lang="en-US" sz="4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Pedro</a:t>
            </a:r>
            <a:r>
              <a:rPr lang="en-US" sz="44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4:7-11 </a:t>
            </a:r>
            <a:r>
              <a:rPr lang="en-US" sz="40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RVR1995</a:t>
            </a:r>
            <a:r>
              <a:rPr lang="en-US" sz="4000" b="0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1565328" y="2286000"/>
            <a:ext cx="9329981" cy="33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</a:pP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Si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alguno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habla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hable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conforme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 las palabras de Dios;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si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alguno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ministra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ministre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conforme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al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poder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que Dios da, para que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todo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sea Dios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glorificado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por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Jesucristo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a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quien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pertenecen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la gloria y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el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imperio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por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siglos de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los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siglos. </a:t>
            </a:r>
            <a:r>
              <a:rPr lang="en-US" sz="3200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Amén</a:t>
            </a:r>
            <a:r>
              <a:rPr lang="en-US" sz="3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3200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64084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1498</Words>
  <Application>Microsoft Macintosh PowerPoint</Application>
  <PresentationFormat>Widescreen</PresentationFormat>
  <Paragraphs>151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Tahoma</vt:lpstr>
      <vt:lpstr>Arial</vt:lpstr>
      <vt:lpstr>Arial</vt:lpstr>
      <vt:lpstr>Archivo Black</vt:lpstr>
      <vt:lpstr>Calibri</vt:lpstr>
      <vt:lpstr>Avenir</vt:lpstr>
      <vt:lpstr>Roboto</vt:lpstr>
      <vt:lpstr>1_Default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Time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Hall, Sr.</dc:creator>
  <cp:lastModifiedBy>Cinthia Portanova</cp:lastModifiedBy>
  <cp:revision>1</cp:revision>
  <dcterms:created xsi:type="dcterms:W3CDTF">2021-01-20T02:08:23Z</dcterms:created>
  <dcterms:modified xsi:type="dcterms:W3CDTF">2023-02-07T03:31:18Z</dcterms:modified>
</cp:coreProperties>
</file>