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31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2" r:id="rId33"/>
    <p:sldId id="313" r:id="rId34"/>
    <p:sldId id="315" r:id="rId35"/>
  </p:sldIdLst>
  <p:sldSz cx="9144000" cy="5143500" type="screen16x9"/>
  <p:notesSz cx="6858000" cy="9144000"/>
  <p:embeddedFontLst>
    <p:embeddedFont>
      <p:font typeface="Nixie One" panose="02000503080000020004" pitchFamily="2" charset="0"/>
      <p:regular r:id="rId37"/>
    </p:embeddedFont>
    <p:embeddedFont>
      <p:font typeface="Varela Round" pitchFamily="2" charset="-79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F2BD00-C67B-449E-9B26-FA019A6CFA35}">
  <a:tblStyle styleId="{D2F2BD00-C67B-449E-9B26-FA019A6CFA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 snapToObjects="1">
      <p:cViewPr varScale="1">
        <p:scale>
          <a:sx n="145" d="100"/>
          <a:sy n="14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5bfda3c78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5bfda3c78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5bfda3c78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5bfda3c78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5bfda3c78_4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b5bfda3c78_4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5bfda3c78_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5bfda3c78_4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5bfda3c78_4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5bfda3c78_4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5bfda3c78_4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b5bfda3c78_4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5bfda3c78_4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b5bfda3c78_4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5bfda3c7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5bfda3c7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5bfda3c78_4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b5bfda3c78_4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5bfda3c78_4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5bfda3c78_4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5bfda3c78_4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b5bfda3c78_4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5bfda3c78_4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b5bfda3c78_4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5bfda3c78_4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5bfda3c78_4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5bfda3c78_4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5bfda3c78_4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5bfda3c78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5bfda3c78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5bfda3c78_4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b5bfda3c78_4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5bfda3c78_4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5bfda3c78_4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5bfda3c78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5bfda3c78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22b52997_1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22b52997_1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5bfda3c78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5bfda3c78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5bfda3c78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5bfda3c78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5bfda3c7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5bfda3c7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7" name="Imagen 6" descr="MG.png">
            <a:extLst>
              <a:ext uri="{FF2B5EF4-FFF2-40B4-BE49-F238E27FC236}">
                <a16:creationId xmlns:a16="http://schemas.microsoft.com/office/drawing/2014/main" id="{5E1B8024-C24E-554E-AE8A-38631ED0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0" y="285543"/>
            <a:ext cx="1673549" cy="1673549"/>
          </a:xfrm>
          <a:prstGeom prst="rect">
            <a:avLst/>
          </a:prstGeom>
        </p:spPr>
      </p:pic>
      <p:sp>
        <p:nvSpPr>
          <p:cNvPr id="3" name="Google Shape;195;p13">
            <a:extLst>
              <a:ext uri="{FF2B5EF4-FFF2-40B4-BE49-F238E27FC236}">
                <a16:creationId xmlns:a16="http://schemas.microsoft.com/office/drawing/2014/main" id="{863EDAE3-EFE3-FF91-AB10-8AC9BCB114EC}"/>
              </a:ext>
            </a:extLst>
          </p:cNvPr>
          <p:cNvSpPr txBox="1">
            <a:spLocks/>
          </p:cNvSpPr>
          <p:nvPr/>
        </p:nvSpPr>
        <p:spPr>
          <a:xfrm>
            <a:off x="1945178" y="1236655"/>
            <a:ext cx="4681959" cy="207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617A86"/>
              </a:buClr>
              <a:buSzPts val="4800"/>
              <a:buFont typeface="Nixie One"/>
              <a:buNone/>
              <a:defRPr sz="4800" b="1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algn="ctr">
              <a:buClr>
                <a:srgbClr val="617A86"/>
              </a:buClr>
              <a:buSzPts val="6000"/>
              <a:buFont typeface="Nixie One"/>
              <a:buNone/>
              <a:defRPr sz="60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US" dirty="0">
                <a:solidFill>
                  <a:schemeClr val="bg2">
                    <a:lumMod val="75000"/>
                  </a:schemeClr>
                </a:solidFill>
              </a:rPr>
              <a:t>Desarrollo de Recursos Creativos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B59159-B079-A56B-0490-67F9AB953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2" y="4443407"/>
            <a:ext cx="2508095" cy="624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925B3-1AA5-6D6E-C872-C679E68F3C2C}"/>
              </a:ext>
            </a:extLst>
          </p:cNvPr>
          <p:cNvSpPr txBox="1"/>
          <p:nvPr/>
        </p:nvSpPr>
        <p:spPr>
          <a:xfrm>
            <a:off x="5062455" y="3934627"/>
            <a:ext cx="3790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Presented By </a:t>
            </a:r>
          </a:p>
          <a:p>
            <a:pPr algn="ctr"/>
            <a:r>
              <a:rPr lang="en-US" sz="1800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Dr. C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laudia Garcia del Puerto</a:t>
            </a:r>
          </a:p>
          <a:p>
            <a:pPr algn="ctr"/>
            <a:r>
              <a:rPr lang="en-US" sz="1800" dirty="0">
                <a:latin typeface="+mn-lt"/>
                <a:cs typeface="Aharoni" panose="02010803020104030203" pitchFamily="2" charset="-79"/>
              </a:rPr>
              <a:t>Prepared by Ps. Rocio Argueta</a:t>
            </a:r>
            <a:r>
              <a:rPr lang="en-US" sz="1800" dirty="0">
                <a:effectLst/>
                <a:latin typeface="+mn-lt"/>
                <a:cs typeface="Aharoni" panose="02010803020104030203" pitchFamily="2" charset="-79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ctrTitle" idx="4294967295"/>
          </p:nvPr>
        </p:nvSpPr>
        <p:spPr>
          <a:xfrm>
            <a:off x="1203325" y="-60462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Motivación</a:t>
            </a:r>
            <a:endParaRPr sz="4000" b="1" dirty="0"/>
          </a:p>
        </p:txBody>
      </p:sp>
      <p:sp>
        <p:nvSpPr>
          <p:cNvPr id="256" name="Google Shape;256;p22"/>
          <p:cNvSpPr/>
          <p:nvPr/>
        </p:nvSpPr>
        <p:spPr>
          <a:xfrm>
            <a:off x="2483150" y="1392300"/>
            <a:ext cx="3455700" cy="3530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2325800" y="1156725"/>
            <a:ext cx="37704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1650175" y="1392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5043975" y="33589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3">
            <a:alphaModFix/>
          </a:blip>
          <a:srcRect l="13767" t="1577" r="9961" b="2259"/>
          <a:stretch/>
        </p:blipFill>
        <p:spPr>
          <a:xfrm>
            <a:off x="2473462" y="1392301"/>
            <a:ext cx="3465388" cy="35306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 txBox="1">
            <a:spLocks noGrp="1"/>
          </p:cNvSpPr>
          <p:nvPr>
            <p:ph type="ctrTitle" idx="4294967295"/>
          </p:nvPr>
        </p:nvSpPr>
        <p:spPr>
          <a:xfrm>
            <a:off x="1160992" y="-288687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Práctica</a:t>
            </a:r>
            <a:endParaRPr sz="4000" b="1" dirty="0"/>
          </a:p>
        </p:txBody>
      </p:sp>
      <p:sp>
        <p:nvSpPr>
          <p:cNvPr id="267" name="Google Shape;267;p23"/>
          <p:cNvSpPr/>
          <p:nvPr/>
        </p:nvSpPr>
        <p:spPr>
          <a:xfrm>
            <a:off x="2483150" y="1392300"/>
            <a:ext cx="3455700" cy="3530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2325800" y="1156725"/>
            <a:ext cx="37704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1650175" y="1392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5043975" y="33589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72" name="Google Shape;2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175" y="2046100"/>
            <a:ext cx="3039649" cy="250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ctrTitle" idx="4294967295"/>
          </p:nvPr>
        </p:nvSpPr>
        <p:spPr>
          <a:xfrm>
            <a:off x="325950" y="-74608"/>
            <a:ext cx="849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Experiencias</a:t>
            </a:r>
            <a:r>
              <a:rPr lang="en" sz="4000" b="1" dirty="0"/>
              <a:t> </a:t>
            </a:r>
            <a:r>
              <a:rPr lang="en" sz="4000" b="1" dirty="0" err="1"/>
              <a:t>Pasadas</a:t>
            </a:r>
            <a:r>
              <a:rPr lang="en" sz="4000" b="1" dirty="0"/>
              <a:t>. </a:t>
            </a:r>
            <a:endParaRPr sz="4000" b="1" dirty="0"/>
          </a:p>
        </p:txBody>
      </p:sp>
      <p:sp>
        <p:nvSpPr>
          <p:cNvPr id="278" name="Google Shape;278;p24"/>
          <p:cNvSpPr/>
          <p:nvPr/>
        </p:nvSpPr>
        <p:spPr>
          <a:xfrm>
            <a:off x="2483150" y="1392300"/>
            <a:ext cx="3455700" cy="3530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2325800" y="1156725"/>
            <a:ext cx="37704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1650175" y="1392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5043975" y="33589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83" name="Google Shape;2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150" y="1384574"/>
            <a:ext cx="3455700" cy="356280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>
            <a:spLocks noGrp="1"/>
          </p:cNvSpPr>
          <p:nvPr>
            <p:ph type="ctrTitle" idx="4294967295"/>
          </p:nvPr>
        </p:nvSpPr>
        <p:spPr>
          <a:xfrm>
            <a:off x="0" y="-34974"/>
            <a:ext cx="879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Nivel de </a:t>
            </a:r>
            <a:r>
              <a:rPr lang="en" sz="4000" b="1" dirty="0" err="1"/>
              <a:t>Maduración</a:t>
            </a:r>
            <a:endParaRPr sz="5400" b="1" dirty="0"/>
          </a:p>
        </p:txBody>
      </p:sp>
      <p:sp>
        <p:nvSpPr>
          <p:cNvPr id="289" name="Google Shape;289;p25"/>
          <p:cNvSpPr/>
          <p:nvPr/>
        </p:nvSpPr>
        <p:spPr>
          <a:xfrm>
            <a:off x="2483150" y="1392300"/>
            <a:ext cx="3455700" cy="3530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2325800" y="1156725"/>
            <a:ext cx="37704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1650175" y="1392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5043975" y="33589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94" name="Google Shape;2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088" y="1355045"/>
            <a:ext cx="3538246" cy="36052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>
            <a:spLocks noGrp="1"/>
          </p:cNvSpPr>
          <p:nvPr>
            <p:ph type="ctrTitle" idx="4294967295"/>
          </p:nvPr>
        </p:nvSpPr>
        <p:spPr>
          <a:xfrm>
            <a:off x="904348" y="-270850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Actividad</a:t>
            </a:r>
            <a:endParaRPr sz="4000" b="1" dirty="0"/>
          </a:p>
        </p:txBody>
      </p:sp>
      <p:sp>
        <p:nvSpPr>
          <p:cNvPr id="300" name="Google Shape;300;p26"/>
          <p:cNvSpPr/>
          <p:nvPr/>
        </p:nvSpPr>
        <p:spPr>
          <a:xfrm>
            <a:off x="2204850" y="1165300"/>
            <a:ext cx="3933300" cy="3883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2045850" y="1114000"/>
            <a:ext cx="42513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1031250" y="1165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"/>
          <p:cNvSpPr/>
          <p:nvPr/>
        </p:nvSpPr>
        <p:spPr>
          <a:xfrm>
            <a:off x="5673775" y="34102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05" name="Google Shape;3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848" y="1165300"/>
            <a:ext cx="3933300" cy="3883800"/>
          </a:xfrm>
          <a:prstGeom prst="ellipse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>
            <a:spLocks noGrp="1"/>
          </p:cNvSpPr>
          <p:nvPr>
            <p:ph type="ctrTitle" idx="4294967295"/>
          </p:nvPr>
        </p:nvSpPr>
        <p:spPr>
          <a:xfrm>
            <a:off x="1069950" y="19814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Refuerzo</a:t>
            </a:r>
            <a:endParaRPr sz="4000" b="1" dirty="0"/>
          </a:p>
        </p:txBody>
      </p:sp>
      <p:sp>
        <p:nvSpPr>
          <p:cNvPr id="311" name="Google Shape;311;p27"/>
          <p:cNvSpPr/>
          <p:nvPr/>
        </p:nvSpPr>
        <p:spPr>
          <a:xfrm>
            <a:off x="2483150" y="1392300"/>
            <a:ext cx="3455700" cy="3530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325800" y="1156725"/>
            <a:ext cx="37704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7"/>
          <p:cNvSpPr/>
          <p:nvPr/>
        </p:nvSpPr>
        <p:spPr>
          <a:xfrm>
            <a:off x="1650175" y="1392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5043975" y="33589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16" name="Google Shape;316;p27"/>
          <p:cNvPicPr preferRelativeResize="0"/>
          <p:nvPr/>
        </p:nvPicPr>
        <p:blipFill rotWithShape="1">
          <a:blip r:embed="rId3">
            <a:alphaModFix/>
          </a:blip>
          <a:srcRect l="2164" t="2837" r="3494" b="3245"/>
          <a:stretch/>
        </p:blipFill>
        <p:spPr>
          <a:xfrm>
            <a:off x="2462556" y="1360401"/>
            <a:ext cx="3518825" cy="355196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ctrTitle" idx="4294967295"/>
          </p:nvPr>
        </p:nvSpPr>
        <p:spPr>
          <a:xfrm>
            <a:off x="689316" y="315031"/>
            <a:ext cx="7295567" cy="9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/>
              <a:t>Transferencia</a:t>
            </a:r>
            <a:r>
              <a:rPr lang="en" sz="4000" b="1" dirty="0"/>
              <a:t> del </a:t>
            </a:r>
            <a:r>
              <a:rPr lang="en" sz="4000" b="1" dirty="0" err="1"/>
              <a:t>Aprendizaje</a:t>
            </a:r>
            <a:endParaRPr sz="4000" b="1" dirty="0"/>
          </a:p>
        </p:txBody>
      </p:sp>
      <p:sp>
        <p:nvSpPr>
          <p:cNvPr id="322" name="Google Shape;322;p28"/>
          <p:cNvSpPr/>
          <p:nvPr/>
        </p:nvSpPr>
        <p:spPr>
          <a:xfrm>
            <a:off x="2483150" y="1392300"/>
            <a:ext cx="3455700" cy="35307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2325800" y="1156725"/>
            <a:ext cx="3770400" cy="39864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8"/>
          <p:cNvSpPr/>
          <p:nvPr/>
        </p:nvSpPr>
        <p:spPr>
          <a:xfrm>
            <a:off x="1650175" y="1392300"/>
            <a:ext cx="1173600" cy="12423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5043975" y="3358900"/>
            <a:ext cx="1663500" cy="16902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27" name="Google Shape;3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023" y="1402932"/>
            <a:ext cx="3569625" cy="35306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>
            <a:spLocks noGrp="1"/>
          </p:cNvSpPr>
          <p:nvPr>
            <p:ph type="subTitle" idx="1"/>
          </p:nvPr>
        </p:nvSpPr>
        <p:spPr>
          <a:xfrm>
            <a:off x="1773750" y="3081623"/>
            <a:ext cx="55965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solidFill>
                  <a:schemeClr val="dk2"/>
                </a:solidFill>
              </a:rPr>
              <a:t>Factores</a:t>
            </a:r>
            <a:r>
              <a:rPr lang="en" sz="2800" dirty="0">
                <a:solidFill>
                  <a:schemeClr val="dk2"/>
                </a:solidFill>
              </a:rPr>
              <a:t> Importantes de la </a:t>
            </a:r>
            <a:r>
              <a:rPr lang="en" sz="2800" dirty="0" err="1">
                <a:solidFill>
                  <a:schemeClr val="dk2"/>
                </a:solidFill>
              </a:rPr>
              <a:t>Enseñanza</a:t>
            </a:r>
            <a:r>
              <a:rPr lang="en" sz="2800" dirty="0">
                <a:solidFill>
                  <a:schemeClr val="dk2"/>
                </a:solidFill>
              </a:rPr>
              <a:t> </a:t>
            </a:r>
            <a:r>
              <a:rPr lang="en" sz="2800" dirty="0" err="1">
                <a:solidFill>
                  <a:schemeClr val="dk2"/>
                </a:solidFill>
              </a:rPr>
              <a:t>Eficaz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C.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4" name="Google Shape;334;p2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1722113" y="2114228"/>
            <a:ext cx="2128200" cy="2128200"/>
          </a:xfrm>
          <a:prstGeom prst="ellipse">
            <a:avLst/>
          </a:prstGeom>
          <a:solidFill>
            <a:srgbClr val="F8BB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Conocer su objetivo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5293686" y="2114228"/>
            <a:ext cx="2128200" cy="2128200"/>
          </a:xfrm>
          <a:prstGeom prst="ellipse">
            <a:avLst/>
          </a:prstGeom>
          <a:solidFill>
            <a:srgbClr val="E8004C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Tiempo señalado 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1" name="Google Shape;341;p30"/>
          <p:cNvSpPr txBox="1">
            <a:spLocks noGrp="1"/>
          </p:cNvSpPr>
          <p:nvPr>
            <p:ph type="title" idx="4294967295"/>
          </p:nvPr>
        </p:nvSpPr>
        <p:spPr>
          <a:xfrm>
            <a:off x="1934250" y="761128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Propósito</a:t>
            </a:r>
            <a:r>
              <a:rPr lang="en" sz="3000" b="1" dirty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 de la </a:t>
            </a:r>
            <a:r>
              <a:rPr lang="en" sz="3000" b="1" dirty="0" err="1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Lección</a:t>
            </a:r>
            <a:r>
              <a:rPr lang="en" sz="3000" b="1" dirty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3507899" y="2114228"/>
            <a:ext cx="2128200" cy="2128200"/>
          </a:xfrm>
          <a:prstGeom prst="ellipse">
            <a:avLst/>
          </a:prstGeom>
          <a:solidFill>
            <a:srgbClr val="ED4A00">
              <a:alpha val="86670"/>
            </a:srgbClr>
          </a:solidFill>
          <a:ln w="9525" cap="flat" cmpd="sng">
            <a:solidFill>
              <a:srgbClr val="617A8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Entenderlo con claridad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1826450" y="1558128"/>
            <a:ext cx="514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err="1">
                <a:latin typeface="Varela Round"/>
                <a:ea typeface="Varela Round"/>
                <a:cs typeface="Varela Round"/>
                <a:sym typeface="Varela Round"/>
              </a:rPr>
              <a:t>Regla</a:t>
            </a:r>
            <a:r>
              <a:rPr lang="en" sz="1700" dirty="0">
                <a:latin typeface="Varela Round"/>
                <a:ea typeface="Varela Round"/>
                <a:cs typeface="Varela Round"/>
                <a:sym typeface="Varela Round"/>
              </a:rPr>
              <a:t> general para </a:t>
            </a:r>
            <a:r>
              <a:rPr lang="en" sz="1700" dirty="0" err="1">
                <a:latin typeface="Varela Round"/>
                <a:ea typeface="Varela Round"/>
                <a:cs typeface="Varela Round"/>
                <a:sym typeface="Varela Round"/>
              </a:rPr>
              <a:t>el</a:t>
            </a:r>
            <a:r>
              <a:rPr lang="en" sz="1700" dirty="0">
                <a:latin typeface="Varela Round"/>
                <a:ea typeface="Varela Round"/>
                <a:cs typeface="Varela Round"/>
                <a:sym typeface="Varela Round"/>
              </a:rPr>
              <a:t> Maestro y </a:t>
            </a:r>
            <a:r>
              <a:rPr lang="en" sz="1700" dirty="0" err="1">
                <a:latin typeface="Varela Round"/>
                <a:ea typeface="Varela Round"/>
                <a:cs typeface="Varela Round"/>
                <a:sym typeface="Varela Round"/>
              </a:rPr>
              <a:t>estudiante</a:t>
            </a:r>
            <a:r>
              <a:rPr lang="en" dirty="0"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 txBox="1">
            <a:spLocks noGrp="1"/>
          </p:cNvSpPr>
          <p:nvPr>
            <p:ph type="ctrTitle" idx="4294967295"/>
          </p:nvPr>
        </p:nvSpPr>
        <p:spPr>
          <a:xfrm>
            <a:off x="853750" y="514354"/>
            <a:ext cx="72603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Presentación de los Métodos de Aprendizaje. </a:t>
            </a:r>
            <a:endParaRPr sz="3000" b="1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subTitle" idx="4294967295"/>
          </p:nvPr>
        </p:nvSpPr>
        <p:spPr>
          <a:xfrm>
            <a:off x="597700" y="1983925"/>
            <a:ext cx="7772400" cy="24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>
                <a:solidFill>
                  <a:srgbClr val="000000"/>
                </a:solidFill>
              </a:rPr>
              <a:t>Para facilitar el aprendizaje: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s-ES_tradnl">
                <a:solidFill>
                  <a:srgbClr val="000000"/>
                </a:solidFill>
              </a:rPr>
              <a:t>Tener un material organizado.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s-ES_tradnl">
                <a:solidFill>
                  <a:srgbClr val="000000"/>
                </a:solidFill>
              </a:rPr>
              <a:t>Calidad de voz.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s-ES_tradnl">
                <a:solidFill>
                  <a:srgbClr val="000000"/>
                </a:solidFill>
              </a:rPr>
              <a:t>Gama selectiva de recursos creativos que invite a la participación.</a:t>
            </a:r>
          </a:p>
        </p:txBody>
      </p:sp>
      <p:sp>
        <p:nvSpPr>
          <p:cNvPr id="351" name="Google Shape;351;p3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151475" y="7073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err="1"/>
              <a:t>Hablaremos</a:t>
            </a:r>
            <a:r>
              <a:rPr lang="en" sz="2600" b="1" dirty="0"/>
              <a:t> </a:t>
            </a:r>
            <a:r>
              <a:rPr lang="en" sz="2600" b="1" dirty="0" err="1"/>
              <a:t>sobre</a:t>
            </a:r>
            <a:r>
              <a:rPr lang="en" sz="2600" b="1" dirty="0"/>
              <a:t>...</a:t>
            </a:r>
            <a:endParaRPr sz="2600" b="1" dirty="0"/>
          </a:p>
        </p:txBody>
      </p:sp>
      <p:sp>
        <p:nvSpPr>
          <p:cNvPr id="201" name="Google Shape;201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2287725" y="1550150"/>
            <a:ext cx="29388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E8004C"/>
              </a:buClr>
              <a:buSzPts val="1600"/>
              <a:buAutoNum type="arabicPeriod"/>
            </a:pPr>
            <a:r>
              <a:rPr lang="en" sz="1600">
                <a:solidFill>
                  <a:srgbClr val="E8004C"/>
                </a:solidFill>
              </a:rPr>
              <a:t>Formas de Aprendizaje de los Individuos</a:t>
            </a:r>
            <a:endParaRPr sz="1600">
              <a:solidFill>
                <a:srgbClr val="E8004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UcPeriod"/>
            </a:pPr>
            <a:r>
              <a:rPr lang="en" sz="1600">
                <a:solidFill>
                  <a:schemeClr val="dk2"/>
                </a:solidFill>
              </a:rPr>
              <a:t>Cómo percibimos la Información.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UcPeriod"/>
            </a:pPr>
            <a:r>
              <a:rPr lang="en" sz="1600">
                <a:solidFill>
                  <a:schemeClr val="dk2"/>
                </a:solidFill>
              </a:rPr>
              <a:t>El Proceso de la Percepción.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UcPeriod"/>
            </a:pPr>
            <a:r>
              <a:rPr lang="en" sz="1600">
                <a:solidFill>
                  <a:schemeClr val="dk2"/>
                </a:solidFill>
              </a:rPr>
              <a:t>Factores Importantes de la Enseñanza Eficaz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03" name="Google Shape;203;p14"/>
          <p:cNvSpPr txBox="1">
            <a:spLocks noGrp="1"/>
          </p:cNvSpPr>
          <p:nvPr>
            <p:ph type="body" idx="2"/>
          </p:nvPr>
        </p:nvSpPr>
        <p:spPr>
          <a:xfrm>
            <a:off x="5404325" y="1550150"/>
            <a:ext cx="29388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8004C"/>
                </a:solidFill>
              </a:rPr>
              <a:t>2. Desarrollo de Recursos Creativos de Instrucción.</a:t>
            </a:r>
            <a:endParaRPr sz="1600">
              <a:solidFill>
                <a:srgbClr val="E8004C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UcPeriod"/>
            </a:pPr>
            <a:r>
              <a:rPr lang="en" sz="1600">
                <a:solidFill>
                  <a:schemeClr val="dk2"/>
                </a:solidFill>
              </a:rPr>
              <a:t>Tipos de Recursos.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UcPeriod"/>
            </a:pPr>
            <a:r>
              <a:rPr lang="en" sz="1600">
                <a:solidFill>
                  <a:schemeClr val="dk2"/>
                </a:solidFill>
              </a:rPr>
              <a:t>Factores que Afectan la Selección del Recurso.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lphaUcPeriod"/>
            </a:pPr>
            <a:r>
              <a:rPr lang="en" sz="1600">
                <a:solidFill>
                  <a:schemeClr val="dk2"/>
                </a:solidFill>
              </a:rPr>
              <a:t>Creación de un Archivo de Recursos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" name="Imagen 6" descr="MG.png">
            <a:extLst>
              <a:ext uri="{FF2B5EF4-FFF2-40B4-BE49-F238E27FC236}">
                <a16:creationId xmlns:a16="http://schemas.microsoft.com/office/drawing/2014/main" id="{9216881D-5EE8-416D-D807-ACAA9F689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44" y="4259312"/>
            <a:ext cx="688063" cy="6880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57" name="Google Shape;357;p32"/>
          <p:cNvSpPr txBox="1"/>
          <p:nvPr/>
        </p:nvSpPr>
        <p:spPr>
          <a:xfrm>
            <a:off x="1784475" y="347500"/>
            <a:ext cx="524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Ambiente de Aprendizaje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358" name="Google Shape;358;p32"/>
          <p:cNvGraphicFramePr/>
          <p:nvPr/>
        </p:nvGraphicFramePr>
        <p:xfrm>
          <a:off x="1390825" y="993985"/>
          <a:ext cx="6624950" cy="3709675"/>
        </p:xfrm>
        <a:graphic>
          <a:graphicData uri="http://schemas.openxmlformats.org/drawingml/2006/table">
            <a:tbl>
              <a:tblPr>
                <a:noFill/>
                <a:tableStyleId>{D2F2BD00-C67B-449E-9B26-FA019A6CFA35}</a:tableStyleId>
              </a:tblPr>
              <a:tblGrid>
                <a:gridCol w="331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Sonido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Temperatura ambiental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Luz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Arreglo de los asientos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425" y="1430025"/>
            <a:ext cx="931775" cy="9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0450" y="2640706"/>
            <a:ext cx="1757850" cy="17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200" y="1430025"/>
            <a:ext cx="469800" cy="9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675" y="2945800"/>
            <a:ext cx="2266648" cy="17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2691600" y="1291125"/>
            <a:ext cx="52755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1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Instrumentos Auxiliares de Enseñanza</a:t>
            </a:r>
            <a:endParaRPr lang="es-ES_tradnl"/>
          </a:p>
        </p:txBody>
      </p:sp>
      <p:sp>
        <p:nvSpPr>
          <p:cNvPr id="368" name="Google Shape;368;p33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69" name="Google Shape;369;p33"/>
          <p:cNvSpPr txBox="1"/>
          <p:nvPr/>
        </p:nvSpPr>
        <p:spPr>
          <a:xfrm>
            <a:off x="2424800" y="1784475"/>
            <a:ext cx="49965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1385600" y="1637525"/>
            <a:ext cx="220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1" name="Google Shape;371;p33"/>
          <p:cNvSpPr txBox="1"/>
          <p:nvPr/>
        </p:nvSpPr>
        <p:spPr>
          <a:xfrm>
            <a:off x="3044100" y="2088900"/>
            <a:ext cx="49230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2"/>
                </a:solidFill>
                <a:highlight>
                  <a:schemeClr val="lt1"/>
                </a:highlight>
                <a:latin typeface="Varela Round"/>
                <a:ea typeface="Varela Round"/>
                <a:cs typeface="Varela Round"/>
              </a:defRPr>
            </a:lvl1pPr>
          </a:lstStyle>
          <a:p>
            <a:r>
              <a:rPr lang="es-ES_tradnl">
                <a:sym typeface="Varela Round"/>
              </a:rPr>
              <a:t> Casi cualquier objeto puede ser usado para ayudar a ilustrar un punto en la lección; sin embargo, el énfasis aquí está en la selección. </a:t>
            </a:r>
          </a:p>
          <a:p>
            <a:endParaRPr lang="es-ES_tradnl">
              <a:sym typeface="Varela Rou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>
            <a:spLocks noGrp="1"/>
          </p:cNvSpPr>
          <p:nvPr>
            <p:ph type="body" idx="1"/>
          </p:nvPr>
        </p:nvSpPr>
        <p:spPr>
          <a:xfrm>
            <a:off x="2361800" y="1501000"/>
            <a:ext cx="6476700" cy="1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ED4A00"/>
                </a:solidFill>
              </a:rPr>
              <a:t>CREATIVIDAD</a:t>
            </a:r>
            <a:endParaRPr sz="6000">
              <a:solidFill>
                <a:srgbClr val="ED4A00"/>
              </a:solidFill>
            </a:endParaRPr>
          </a:p>
        </p:txBody>
      </p:sp>
      <p:sp>
        <p:nvSpPr>
          <p:cNvPr id="377" name="Google Shape;377;p3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78" name="Google Shape;378;p34"/>
          <p:cNvSpPr txBox="1"/>
          <p:nvPr/>
        </p:nvSpPr>
        <p:spPr>
          <a:xfrm>
            <a:off x="2267350" y="2760700"/>
            <a:ext cx="584529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>
                <a:solidFill>
                  <a:schemeClr val="dk2"/>
                </a:solidFill>
                <a:highlight>
                  <a:schemeClr val="lt1"/>
                </a:highlight>
                <a:latin typeface="Varela Round"/>
                <a:ea typeface="Varela Round"/>
                <a:cs typeface="Varela Round"/>
                <a:sym typeface="Varela Round"/>
              </a:rPr>
              <a:t>Los maestros deben de presentar su material de una manera entusiasta.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2400">
              <a:solidFill>
                <a:schemeClr val="dk2"/>
              </a:solidFill>
              <a:highlight>
                <a:schemeClr val="lt1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>
                <a:solidFill>
                  <a:schemeClr val="dk2"/>
                </a:solidFill>
                <a:highlight>
                  <a:schemeClr val="lt1"/>
                </a:highlight>
                <a:latin typeface="Varela Round"/>
                <a:ea typeface="Varela Round"/>
                <a:cs typeface="Varela Round"/>
                <a:sym typeface="Varela Round"/>
              </a:rPr>
              <a:t>¡Use diferentes técnicas y pruebe algo nuevo!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>
            <a:spLocks noGrp="1"/>
          </p:cNvSpPr>
          <p:nvPr>
            <p:ph type="ctrTitle"/>
          </p:nvPr>
        </p:nvSpPr>
        <p:spPr>
          <a:xfrm>
            <a:off x="1448575" y="1112675"/>
            <a:ext cx="6619500" cy="3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8004C"/>
                </a:solidFill>
                <a:latin typeface="Varela Round"/>
                <a:ea typeface="Varela Round"/>
                <a:cs typeface="Varela Round"/>
                <a:sym typeface="Varela Round"/>
              </a:rPr>
              <a:t>2. Desarrollo de Recursos Creativos de Instrucción.</a:t>
            </a:r>
            <a:endParaRPr>
              <a:solidFill>
                <a:srgbClr val="E8004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E8004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>
            <a:spLocks noGrp="1"/>
          </p:cNvSpPr>
          <p:nvPr>
            <p:ph type="subTitle" idx="1"/>
          </p:nvPr>
        </p:nvSpPr>
        <p:spPr>
          <a:xfrm>
            <a:off x="1773750" y="3081623"/>
            <a:ext cx="55965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err="1">
                <a:solidFill>
                  <a:schemeClr val="dk2"/>
                </a:solidFill>
              </a:rPr>
              <a:t>Tipos</a:t>
            </a:r>
            <a:r>
              <a:rPr lang="en" sz="3500" dirty="0">
                <a:solidFill>
                  <a:schemeClr val="dk2"/>
                </a:solidFill>
              </a:rPr>
              <a:t> de </a:t>
            </a:r>
            <a:r>
              <a:rPr lang="en" sz="3500" dirty="0" err="1">
                <a:solidFill>
                  <a:schemeClr val="dk2"/>
                </a:solidFill>
              </a:rPr>
              <a:t>Recursos</a:t>
            </a:r>
            <a:r>
              <a:rPr lang="en" sz="3500" dirty="0">
                <a:solidFill>
                  <a:schemeClr val="dk2"/>
                </a:solidFill>
              </a:rPr>
              <a:t>:</a:t>
            </a:r>
            <a:endParaRPr sz="3500" dirty="0">
              <a:solidFill>
                <a:schemeClr val="dk2"/>
              </a:solidFill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A.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0" name="Google Shape;390;p3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 txBox="1">
            <a:spLocks noGrp="1"/>
          </p:cNvSpPr>
          <p:nvPr>
            <p:ph type="body" idx="1"/>
          </p:nvPr>
        </p:nvSpPr>
        <p:spPr>
          <a:xfrm>
            <a:off x="4666475" y="850126"/>
            <a:ext cx="3639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8004C"/>
                </a:solidFill>
                <a:highlight>
                  <a:schemeClr val="lt1"/>
                </a:highlight>
              </a:rPr>
              <a:t>PERSONAL</a:t>
            </a:r>
            <a:endParaRPr sz="2400" b="1">
              <a:solidFill>
                <a:srgbClr val="E8004C"/>
              </a:solidFill>
              <a:highlight>
                <a:schemeClr val="lt1"/>
              </a:highlight>
            </a:endParaRPr>
          </a:p>
        </p:txBody>
      </p:sp>
      <p:sp>
        <p:nvSpPr>
          <p:cNvPr id="396" name="Google Shape;396;p3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97" name="Google Shape;3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62" y="717845"/>
            <a:ext cx="3752504" cy="370780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8" name="Google Shape;398;p37"/>
          <p:cNvSpPr txBox="1"/>
          <p:nvPr/>
        </p:nvSpPr>
        <p:spPr>
          <a:xfrm>
            <a:off x="5185500" y="1910450"/>
            <a:ext cx="3191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Las personas constituyen el recurso más valioso con el que pueda contar un líder de grupo.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>
            <a:spLocks noGrp="1"/>
          </p:cNvSpPr>
          <p:nvPr>
            <p:ph type="body" idx="1"/>
          </p:nvPr>
        </p:nvSpPr>
        <p:spPr>
          <a:xfrm>
            <a:off x="4781950" y="881601"/>
            <a:ext cx="36396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8004C"/>
                </a:solidFill>
                <a:highlight>
                  <a:schemeClr val="lt1"/>
                </a:highlight>
              </a:rPr>
              <a:t>Lugares</a:t>
            </a:r>
            <a:endParaRPr sz="2400" b="1">
              <a:solidFill>
                <a:srgbClr val="E8004C"/>
              </a:solidFill>
              <a:highlight>
                <a:schemeClr val="lt1"/>
              </a:highlight>
            </a:endParaRPr>
          </a:p>
        </p:txBody>
      </p:sp>
      <p:sp>
        <p:nvSpPr>
          <p:cNvPr id="404" name="Google Shape;404;p3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05" name="Google Shape;405;p38"/>
          <p:cNvSpPr txBox="1"/>
          <p:nvPr/>
        </p:nvSpPr>
        <p:spPr>
          <a:xfrm>
            <a:off x="5185500" y="1668050"/>
            <a:ext cx="31911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Bibliotecas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Hospitales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Museos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Galerias de arte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Parques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Jardines 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Fabricas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➢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etc.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06" name="Google Shape;4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75" y="712381"/>
            <a:ext cx="3832481" cy="372139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12" name="Google Shape;412;p39"/>
          <p:cNvSpPr txBox="1"/>
          <p:nvPr/>
        </p:nvSpPr>
        <p:spPr>
          <a:xfrm>
            <a:off x="2340800" y="556350"/>
            <a:ext cx="489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8004C"/>
                </a:solidFill>
                <a:highlight>
                  <a:schemeClr val="lt1"/>
                </a:highlight>
                <a:latin typeface="Varela Round"/>
                <a:ea typeface="Varela Round"/>
                <a:cs typeface="Varela Round"/>
                <a:sym typeface="Varela Round"/>
              </a:rPr>
              <a:t>Materiales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13" name="Google Shape;4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350" y="1157875"/>
            <a:ext cx="4959099" cy="37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subTitle" idx="1"/>
          </p:nvPr>
        </p:nvSpPr>
        <p:spPr>
          <a:xfrm>
            <a:off x="1773750" y="3081623"/>
            <a:ext cx="55965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>
                <a:solidFill>
                  <a:schemeClr val="dk2"/>
                </a:solidFill>
              </a:rPr>
              <a:t>Factores que Afectan la Selección del Recursos</a:t>
            </a:r>
          </a:p>
        </p:txBody>
      </p:sp>
      <p:sp>
        <p:nvSpPr>
          <p:cNvPr id="419" name="Google Shape;419;p40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B.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0" name="Google Shape;420;p4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>
            <a:spLocks noGrp="1"/>
          </p:cNvSpPr>
          <p:nvPr>
            <p:ph type="title"/>
          </p:nvPr>
        </p:nvSpPr>
        <p:spPr>
          <a:xfrm>
            <a:off x="2252133" y="883325"/>
            <a:ext cx="6134992" cy="11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1" dirty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Factores a considerar al escoger los recursos para una clase particular o para un tema de la lección:</a:t>
            </a:r>
            <a:endParaRPr lang="es-ES_tradnl" sz="2000" dirty="0"/>
          </a:p>
        </p:txBody>
      </p:sp>
      <p:sp>
        <p:nvSpPr>
          <p:cNvPr id="426" name="Google Shape;426;p4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27" name="Google Shape;427;p41"/>
          <p:cNvSpPr txBox="1"/>
          <p:nvPr/>
        </p:nvSpPr>
        <p:spPr>
          <a:xfrm>
            <a:off x="2424800" y="1784475"/>
            <a:ext cx="4996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1385600" y="1637525"/>
            <a:ext cx="2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3044100" y="2088900"/>
            <a:ext cx="4923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9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arela Round"/>
              <a:buAutoNum type="arabicPeriod"/>
            </a:pPr>
            <a:r>
              <a:rPr lang="es-ES_tradnl" sz="1900">
                <a:latin typeface="Varela Round"/>
                <a:ea typeface="Varela Round"/>
                <a:cs typeface="Varela Round"/>
                <a:sym typeface="Varela Round"/>
              </a:rPr>
              <a:t>Lugar de reunion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arela Round"/>
              <a:buAutoNum type="arabicPeriod"/>
            </a:pPr>
            <a:r>
              <a:rPr lang="es-ES_tradnl" sz="1900">
                <a:latin typeface="Varela Round"/>
                <a:ea typeface="Varela Round"/>
                <a:cs typeface="Varela Round"/>
                <a:sym typeface="Varela Round"/>
              </a:rPr>
              <a:t>Número de participantes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Varela Round"/>
              <a:buAutoNum type="arabicPeriod"/>
            </a:pPr>
            <a:r>
              <a:rPr lang="es-ES_tradnl" sz="1900">
                <a:latin typeface="Varela Round"/>
                <a:ea typeface="Varela Round"/>
                <a:cs typeface="Varela Round"/>
                <a:sym typeface="Varela Round"/>
              </a:rPr>
              <a:t>Aptitudes y experiencia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>
            <a:spLocks noGrp="1"/>
          </p:cNvSpPr>
          <p:nvPr>
            <p:ph type="ctrTitle"/>
          </p:nvPr>
        </p:nvSpPr>
        <p:spPr>
          <a:xfrm>
            <a:off x="2021675" y="1991825"/>
            <a:ext cx="6046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E8004C"/>
              </a:buClr>
              <a:buSzPts val="4800"/>
              <a:buAutoNum type="arabicPeriod"/>
            </a:pPr>
            <a:r>
              <a:rPr lang="en" b="1">
                <a:solidFill>
                  <a:srgbClr val="E8004C"/>
                </a:solidFill>
              </a:rPr>
              <a:t>Formas de Aprendizaje de los Individuos</a:t>
            </a:r>
            <a:endParaRPr b="1">
              <a:solidFill>
                <a:srgbClr val="E8004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>
            <a:spLocks noGrp="1"/>
          </p:cNvSpPr>
          <p:nvPr>
            <p:ph type="subTitle" idx="1"/>
          </p:nvPr>
        </p:nvSpPr>
        <p:spPr>
          <a:xfrm>
            <a:off x="1773750" y="3081623"/>
            <a:ext cx="55965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Creación de un Archivo de Recursos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435" name="Google Shape;435;p42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C.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6" name="Google Shape;436;p4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42" name="Google Shape;442;p43"/>
          <p:cNvSpPr txBox="1"/>
          <p:nvPr/>
        </p:nvSpPr>
        <p:spPr>
          <a:xfrm>
            <a:off x="2424800" y="1784475"/>
            <a:ext cx="4996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1385600" y="1637525"/>
            <a:ext cx="22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2280909" y="753742"/>
            <a:ext cx="5779358" cy="34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900">
                <a:latin typeface="Varela Round"/>
                <a:ea typeface="Varela Round"/>
                <a:cs typeface="Varela Round"/>
                <a:sym typeface="Varela Round"/>
              </a:rPr>
              <a:t>Cuando usted, como maestro, sepa cuál área enseñará, puede comenzar a crear un archivo de recursos que pueden ser archivados cada vez que descubra algo nuevo.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9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900">
                <a:latin typeface="Varela Round"/>
                <a:ea typeface="Varela Round"/>
                <a:cs typeface="Varela Round"/>
                <a:sym typeface="Varela Round"/>
              </a:rPr>
              <a:t> Escriba sus ideas y guárdalas en orden.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9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900">
                <a:latin typeface="Varela Round"/>
                <a:ea typeface="Varela Round"/>
                <a:cs typeface="Varela Round"/>
                <a:sym typeface="Varela Round"/>
              </a:rPr>
              <a:t>No siempre usará los recursos inmediatamente que consiga la información, pero es bueno tenerlos a la mano para referencia futura en caso de necesitarlos.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208" y="1978061"/>
            <a:ext cx="5998668" cy="1159800"/>
          </a:xfrm>
        </p:spPr>
        <p:txBody>
          <a:bodyPr/>
          <a:lstStyle/>
          <a:p>
            <a:pPr algn="r"/>
            <a:r>
              <a:rPr lang="es-ES_tradnl" sz="6000" b="1" dirty="0">
                <a:solidFill>
                  <a:srgbClr val="EA0A65"/>
                </a:solidFill>
              </a:rPr>
              <a:t>3.   </a:t>
            </a:r>
            <a:r>
              <a:rPr lang="es-ES_tradnl" b="1" dirty="0" err="1">
                <a:solidFill>
                  <a:srgbClr val="EA0A65"/>
                </a:solidFill>
              </a:rPr>
              <a:t>Breakout</a:t>
            </a:r>
            <a:endParaRPr lang="es-ES_tradnl" b="1" dirty="0">
              <a:solidFill>
                <a:srgbClr val="EA0A6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76208" y="1678122"/>
            <a:ext cx="1122624" cy="1133866"/>
          </a:xfrm>
          <a:prstGeom prst="ellipse">
            <a:avLst/>
          </a:prstGeom>
          <a:noFill/>
          <a:ln>
            <a:solidFill>
              <a:srgbClr val="EA0A6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2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2222325" y="250226"/>
            <a:ext cx="4699257" cy="365842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A1B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6"/>
          <p:cNvSpPr/>
          <p:nvPr/>
        </p:nvSpPr>
        <p:spPr>
          <a:xfrm>
            <a:off x="2418946" y="442756"/>
            <a:ext cx="4305900" cy="2749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  <a:endParaRPr sz="1000">
              <a:solidFill>
                <a:srgbClr val="99999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4294967295"/>
          </p:nvPr>
        </p:nvSpPr>
        <p:spPr>
          <a:xfrm>
            <a:off x="2085975" y="3843000"/>
            <a:ext cx="4972200" cy="12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1400" dirty="0"/>
              <a:t>Trabajemos en equipos</a:t>
            </a:r>
            <a:r>
              <a:rPr lang="mr-IN" sz="1400" dirty="0"/>
              <a:t>………</a:t>
            </a:r>
            <a:endParaRPr sz="1400" dirty="0"/>
          </a:p>
        </p:txBody>
      </p:sp>
      <p:sp>
        <p:nvSpPr>
          <p:cNvPr id="428" name="Google Shape;428;p3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2" name="Picture 1" descr="video-conference-during-work-at-home-under-quarantinepeople-on-vector-id121713127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21121" r="15645" b="40861"/>
          <a:stretch/>
        </p:blipFill>
        <p:spPr>
          <a:xfrm>
            <a:off x="2418946" y="442756"/>
            <a:ext cx="4390040" cy="2749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800" dirty="0"/>
              <a:t>Gracias</a:t>
            </a:r>
            <a:r>
              <a:rPr lang="en" sz="4800" dirty="0"/>
              <a:t>!</a:t>
            </a:r>
            <a:endParaRPr sz="4800" dirty="0"/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2957804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_tradnl" sz="3600" b="1" dirty="0">
                <a:solidFill>
                  <a:srgbClr val="00ACC3"/>
                </a:solidFill>
              </a:rPr>
              <a:t>Alguna pregunta</a:t>
            </a:r>
            <a:r>
              <a:rPr lang="en" sz="3600" b="1" dirty="0">
                <a:solidFill>
                  <a:srgbClr val="00ACC3"/>
                </a:solidFill>
              </a:rPr>
              <a:t>?</a:t>
            </a:r>
            <a:endParaRPr sz="3600" b="1" dirty="0">
              <a:solidFill>
                <a:srgbClr val="00ACC3"/>
              </a:solidFill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4073931" y="1820067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4337100" y="4480029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>
            <a:spLocks noGrp="1"/>
          </p:cNvSpPr>
          <p:nvPr>
            <p:ph type="subTitle" idx="1"/>
          </p:nvPr>
        </p:nvSpPr>
        <p:spPr>
          <a:xfrm>
            <a:off x="1773750" y="3081623"/>
            <a:ext cx="55965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Cómo percibimos la Información.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A.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5" name="Google Shape;215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4572000" y="13662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Las personas aprenden de dos maneras básicas a través de: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1" name="Google Shape;221;p17"/>
          <p:cNvSpPr txBox="1">
            <a:spLocks noGrp="1"/>
          </p:cNvSpPr>
          <p:nvPr>
            <p:ph type="body" idx="1"/>
          </p:nvPr>
        </p:nvSpPr>
        <p:spPr>
          <a:xfrm>
            <a:off x="4572000" y="2162251"/>
            <a:ext cx="3639600" cy="1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8004C"/>
                </a:solidFill>
                <a:highlight>
                  <a:schemeClr val="lt1"/>
                </a:highlight>
              </a:rPr>
              <a:t>Información </a:t>
            </a:r>
            <a:endParaRPr sz="2400" b="1">
              <a:solidFill>
                <a:srgbClr val="E8004C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8004C"/>
                </a:solidFill>
                <a:highlight>
                  <a:schemeClr val="lt1"/>
                </a:highlight>
              </a:rPr>
              <a:t>y </a:t>
            </a:r>
            <a:endParaRPr sz="2400" b="1">
              <a:solidFill>
                <a:srgbClr val="E8004C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8004C"/>
                </a:solidFill>
                <a:highlight>
                  <a:schemeClr val="lt1"/>
                </a:highlight>
              </a:rPr>
              <a:t>Experiencia.</a:t>
            </a:r>
            <a:endParaRPr sz="2400" b="1">
              <a:solidFill>
                <a:srgbClr val="E8004C"/>
              </a:solidFill>
              <a:highlight>
                <a:schemeClr val="lt1"/>
              </a:highlight>
            </a:endParaRPr>
          </a:p>
        </p:txBody>
      </p:sp>
      <p:sp>
        <p:nvSpPr>
          <p:cNvPr id="222" name="Google Shape;222;p1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23" name="Google Shape;2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92" y="733646"/>
            <a:ext cx="3639600" cy="367886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2099100" y="257725"/>
            <a:ext cx="5095200" cy="9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Los individuos aprenden sobre Dios, sobre el mundo y sobre sí mismos por: </a:t>
            </a:r>
            <a:endParaRPr sz="2000" b="1"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30" name="Google Shape;2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300" y="1254925"/>
            <a:ext cx="3862550" cy="340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 txBox="1"/>
          <p:nvPr/>
        </p:nvSpPr>
        <p:spPr>
          <a:xfrm>
            <a:off x="2099100" y="2017075"/>
            <a:ext cx="2521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arela Round"/>
              <a:buChar char="➢"/>
            </a:pPr>
            <a:r>
              <a:rPr lang="en" sz="1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Conversaciones</a:t>
            </a:r>
            <a:endParaRPr sz="1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arela Round"/>
              <a:buChar char="➢"/>
            </a:pPr>
            <a:r>
              <a:rPr lang="en" sz="1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Lecturas</a:t>
            </a:r>
            <a:endParaRPr sz="1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arela Round"/>
              <a:buChar char="➢"/>
            </a:pPr>
            <a:r>
              <a:rPr lang="en" sz="1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Materiales audiovisuales</a:t>
            </a:r>
            <a:endParaRPr sz="19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Varela Round"/>
              <a:buChar char="➢"/>
            </a:pPr>
            <a:r>
              <a:rPr lang="en" sz="19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Discusiones</a:t>
            </a:r>
            <a:endParaRPr sz="17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1773750" y="3081623"/>
            <a:ext cx="55965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El Proceso de la Percepción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B.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8" name="Google Shape;238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body" idx="1"/>
          </p:nvPr>
        </p:nvSpPr>
        <p:spPr>
          <a:xfrm>
            <a:off x="4560800" y="985649"/>
            <a:ext cx="3639600" cy="31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highlight>
                  <a:schemeClr val="lt1"/>
                </a:highlight>
              </a:rPr>
              <a:t>La </a:t>
            </a:r>
            <a:r>
              <a:rPr lang="en" sz="2400" b="1" dirty="0" err="1">
                <a:solidFill>
                  <a:schemeClr val="dk2"/>
                </a:solidFill>
                <a:highlight>
                  <a:schemeClr val="lt1"/>
                </a:highlight>
              </a:rPr>
              <a:t>información</a:t>
            </a:r>
            <a:r>
              <a:rPr lang="en" sz="2400" b="1" dirty="0">
                <a:solidFill>
                  <a:schemeClr val="dk2"/>
                </a:solidFill>
                <a:highlight>
                  <a:schemeClr val="lt1"/>
                </a:highlight>
              </a:rPr>
              <a:t> se </a:t>
            </a:r>
            <a:r>
              <a:rPr lang="en" sz="2400" b="1" dirty="0" err="1">
                <a:solidFill>
                  <a:schemeClr val="dk2"/>
                </a:solidFill>
                <a:highlight>
                  <a:schemeClr val="lt1"/>
                </a:highlight>
              </a:rPr>
              <a:t>puede</a:t>
            </a:r>
            <a:r>
              <a:rPr lang="en" sz="2400" b="1" dirty="0">
                <a:solidFill>
                  <a:schemeClr val="dk2"/>
                </a:solidFill>
                <a:highlight>
                  <a:schemeClr val="lt1"/>
                </a:highlight>
              </a:rPr>
              <a:t> </a:t>
            </a:r>
            <a:r>
              <a:rPr lang="en" sz="2400" b="1" dirty="0" err="1">
                <a:solidFill>
                  <a:schemeClr val="dk2"/>
                </a:solidFill>
                <a:highlight>
                  <a:schemeClr val="lt1"/>
                </a:highlight>
              </a:rPr>
              <a:t>percibir</a:t>
            </a:r>
            <a:r>
              <a:rPr lang="en" sz="2400" b="1" dirty="0">
                <a:solidFill>
                  <a:schemeClr val="dk2"/>
                </a:solidFill>
                <a:highlight>
                  <a:schemeClr val="lt1"/>
                </a:highlight>
              </a:rPr>
              <a:t> de 2 </a:t>
            </a:r>
            <a:r>
              <a:rPr lang="en" sz="2400" b="1" dirty="0" err="1">
                <a:solidFill>
                  <a:schemeClr val="dk2"/>
                </a:solidFill>
                <a:highlight>
                  <a:schemeClr val="lt1"/>
                </a:highlight>
              </a:rPr>
              <a:t>maneras</a:t>
            </a:r>
            <a:r>
              <a:rPr lang="en" sz="2400" b="1" dirty="0">
                <a:solidFill>
                  <a:schemeClr val="dk2"/>
                </a:solidFill>
                <a:highlight>
                  <a:schemeClr val="lt1"/>
                </a:highlight>
              </a:rPr>
              <a:t>:</a:t>
            </a:r>
            <a:endParaRPr sz="2400" b="1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E8004C"/>
              </a:buClr>
              <a:buSzPts val="2400"/>
              <a:buAutoNum type="arabicPeriod"/>
            </a:pPr>
            <a:r>
              <a:rPr lang="en" sz="2400" b="1" dirty="0">
                <a:solidFill>
                  <a:srgbClr val="E8004C"/>
                </a:solidFill>
                <a:highlight>
                  <a:schemeClr val="lt1"/>
                </a:highlight>
              </a:rPr>
              <a:t>A </a:t>
            </a:r>
            <a:r>
              <a:rPr lang="en" sz="2400" b="1" dirty="0" err="1">
                <a:solidFill>
                  <a:srgbClr val="E8004C"/>
                </a:solidFill>
                <a:highlight>
                  <a:schemeClr val="lt1"/>
                </a:highlight>
              </a:rPr>
              <a:t>través</a:t>
            </a:r>
            <a:r>
              <a:rPr lang="en" sz="2400" b="1" dirty="0">
                <a:solidFill>
                  <a:srgbClr val="E8004C"/>
                </a:solidFill>
                <a:highlight>
                  <a:schemeClr val="lt1"/>
                </a:highlight>
              </a:rPr>
              <a:t> de </a:t>
            </a:r>
            <a:r>
              <a:rPr lang="en" sz="2400" b="1" dirty="0" err="1">
                <a:solidFill>
                  <a:srgbClr val="E8004C"/>
                </a:solidFill>
                <a:highlight>
                  <a:schemeClr val="lt1"/>
                </a:highlight>
              </a:rPr>
              <a:t>emociones</a:t>
            </a:r>
            <a:r>
              <a:rPr lang="en" sz="2400" b="1" dirty="0">
                <a:solidFill>
                  <a:srgbClr val="E8004C"/>
                </a:solidFill>
                <a:highlight>
                  <a:schemeClr val="lt1"/>
                </a:highlight>
              </a:rPr>
              <a:t>. </a:t>
            </a:r>
            <a:endParaRPr sz="2400" b="1" dirty="0">
              <a:solidFill>
                <a:srgbClr val="E8004C"/>
              </a:solidFill>
              <a:highlight>
                <a:schemeClr val="lt1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E8004C"/>
              </a:buClr>
              <a:buSzPts val="2400"/>
              <a:buAutoNum type="arabicPeriod"/>
            </a:pPr>
            <a:r>
              <a:rPr lang="en" sz="2400" b="1" dirty="0" err="1">
                <a:solidFill>
                  <a:srgbClr val="E8004C"/>
                </a:solidFill>
                <a:highlight>
                  <a:schemeClr val="lt1"/>
                </a:highlight>
              </a:rPr>
              <a:t>Desde</a:t>
            </a:r>
            <a:r>
              <a:rPr lang="en" sz="2400" b="1" dirty="0">
                <a:solidFill>
                  <a:srgbClr val="E8004C"/>
                </a:solidFill>
                <a:highlight>
                  <a:schemeClr val="lt1"/>
                </a:highlight>
              </a:rPr>
              <a:t> un </a:t>
            </a:r>
            <a:r>
              <a:rPr lang="en" sz="2400" b="1" dirty="0" err="1">
                <a:solidFill>
                  <a:srgbClr val="E8004C"/>
                </a:solidFill>
                <a:highlight>
                  <a:schemeClr val="lt1"/>
                </a:highlight>
              </a:rPr>
              <a:t>aspecto</a:t>
            </a:r>
            <a:r>
              <a:rPr lang="en" sz="2400" b="1" dirty="0">
                <a:solidFill>
                  <a:srgbClr val="E8004C"/>
                </a:solidFill>
                <a:highlight>
                  <a:schemeClr val="lt1"/>
                </a:highlight>
              </a:rPr>
              <a:t> </a:t>
            </a:r>
            <a:r>
              <a:rPr lang="en" sz="2400" b="1" dirty="0" err="1">
                <a:solidFill>
                  <a:srgbClr val="E8004C"/>
                </a:solidFill>
                <a:highlight>
                  <a:schemeClr val="lt1"/>
                </a:highlight>
              </a:rPr>
              <a:t>lógico</a:t>
            </a:r>
            <a:r>
              <a:rPr lang="en" sz="2400" b="1" dirty="0">
                <a:solidFill>
                  <a:srgbClr val="E8004C"/>
                </a:solidFill>
                <a:highlight>
                  <a:schemeClr val="lt1"/>
                </a:highlight>
              </a:rPr>
              <a:t>.</a:t>
            </a:r>
            <a:endParaRPr sz="2400" b="1" dirty="0">
              <a:solidFill>
                <a:srgbClr val="E8004C"/>
              </a:solidFill>
              <a:highlight>
                <a:schemeClr val="lt1"/>
              </a:highlight>
            </a:endParaRPr>
          </a:p>
        </p:txBody>
      </p:sp>
      <p:sp>
        <p:nvSpPr>
          <p:cNvPr id="244" name="Google Shape;244;p20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45" name="Google Shape;2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23" y="733647"/>
            <a:ext cx="3639600" cy="366823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ctrTitle"/>
          </p:nvPr>
        </p:nvSpPr>
        <p:spPr>
          <a:xfrm>
            <a:off x="893135" y="1991850"/>
            <a:ext cx="665019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err="1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Procesos</a:t>
            </a:r>
            <a:r>
              <a:rPr lang="en" sz="4000" b="1" dirty="0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 y </a:t>
            </a:r>
            <a:r>
              <a:rPr lang="en" sz="4000" b="1" dirty="0" err="1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mecanismos</a:t>
            </a:r>
            <a:r>
              <a:rPr lang="en" sz="4000" b="1" dirty="0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 por los </a:t>
            </a:r>
            <a:r>
              <a:rPr lang="en" sz="4000" b="1" dirty="0" err="1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cuales</a:t>
            </a:r>
            <a:r>
              <a:rPr lang="en" sz="4000" b="1" dirty="0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 los </a:t>
            </a:r>
            <a:r>
              <a:rPr lang="en" sz="4000" b="1" dirty="0" err="1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individuos</a:t>
            </a:r>
            <a:r>
              <a:rPr lang="en" sz="4000" b="1" dirty="0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4000" b="1" dirty="0" err="1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aprenden</a:t>
            </a:r>
            <a:r>
              <a:rPr lang="en" sz="4000" b="1" dirty="0">
                <a:solidFill>
                  <a:srgbClr val="ED4A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4000" b="1" dirty="0">
              <a:solidFill>
                <a:srgbClr val="ED4A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495</Words>
  <Application>Microsoft Macintosh PowerPoint</Application>
  <PresentationFormat>On-screen Show (16:9)</PresentationFormat>
  <Paragraphs>134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Nixie One</vt:lpstr>
      <vt:lpstr>Verdana</vt:lpstr>
      <vt:lpstr>Arial</vt:lpstr>
      <vt:lpstr>Varela Round</vt:lpstr>
      <vt:lpstr>Puck template</vt:lpstr>
      <vt:lpstr>PowerPoint Presentation</vt:lpstr>
      <vt:lpstr>Hablaremos sobre...</vt:lpstr>
      <vt:lpstr>Formas de Aprendizaje de los Individuos</vt:lpstr>
      <vt:lpstr>PowerPoint Presentation</vt:lpstr>
      <vt:lpstr>Las personas aprenden de dos maneras básicas a través de:</vt:lpstr>
      <vt:lpstr>Los individuos aprenden sobre Dios, sobre el mundo y sobre sí mismos por: </vt:lpstr>
      <vt:lpstr>PowerPoint Presentation</vt:lpstr>
      <vt:lpstr>PowerPoint Presentation</vt:lpstr>
      <vt:lpstr>Procesos y mecanismos por los cuales los individuos aprenden:</vt:lpstr>
      <vt:lpstr>Motivación</vt:lpstr>
      <vt:lpstr>Práctica</vt:lpstr>
      <vt:lpstr>Experiencias Pasadas. </vt:lpstr>
      <vt:lpstr>Nivel de Maduración</vt:lpstr>
      <vt:lpstr>Actividad</vt:lpstr>
      <vt:lpstr>Refuerzo</vt:lpstr>
      <vt:lpstr>Transferencia del Aprendizaje</vt:lpstr>
      <vt:lpstr>PowerPoint Presentation</vt:lpstr>
      <vt:lpstr>Propósito de la Lección </vt:lpstr>
      <vt:lpstr>Presentación de los Métodos de Aprendizaje. </vt:lpstr>
      <vt:lpstr>PowerPoint Presentation</vt:lpstr>
      <vt:lpstr>Instrumentos Auxiliares de Enseñanza</vt:lpstr>
      <vt:lpstr>PowerPoint Presentation</vt:lpstr>
      <vt:lpstr>2. Desarrollo de Recursos Creativos de Instrucción.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Factores a considerar al escoger los recursos para una clase particular o para un tema de la lección:</vt:lpstr>
      <vt:lpstr>PowerPoint Presentation</vt:lpstr>
      <vt:lpstr>PowerPoint Presentation</vt:lpstr>
      <vt:lpstr>3.   Breakout</vt:lpstr>
      <vt:lpstr>PowerPoint Presentation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Recursos Creativos</dc:title>
  <cp:lastModifiedBy>Cinthia Portanova</cp:lastModifiedBy>
  <cp:revision>4</cp:revision>
  <dcterms:modified xsi:type="dcterms:W3CDTF">2023-02-07T03:26:09Z</dcterms:modified>
</cp:coreProperties>
</file>